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8"/>
  </p:notesMasterIdLst>
  <p:handoutMasterIdLst>
    <p:handoutMasterId r:id="rId39"/>
  </p:handoutMasterIdLst>
  <p:sldIdLst>
    <p:sldId id="257" r:id="rId2"/>
    <p:sldId id="404" r:id="rId3"/>
    <p:sldId id="373" r:id="rId4"/>
    <p:sldId id="375" r:id="rId5"/>
    <p:sldId id="376" r:id="rId6"/>
    <p:sldId id="377" r:id="rId7"/>
    <p:sldId id="379" r:id="rId8"/>
    <p:sldId id="380" r:id="rId9"/>
    <p:sldId id="381" r:id="rId10"/>
    <p:sldId id="382" r:id="rId11"/>
    <p:sldId id="378" r:id="rId12"/>
    <p:sldId id="383" r:id="rId13"/>
    <p:sldId id="384" r:id="rId14"/>
    <p:sldId id="385" r:id="rId15"/>
    <p:sldId id="386" r:id="rId16"/>
    <p:sldId id="370" r:id="rId17"/>
    <p:sldId id="387" r:id="rId18"/>
    <p:sldId id="393" r:id="rId19"/>
    <p:sldId id="394" r:id="rId20"/>
    <p:sldId id="395" r:id="rId21"/>
    <p:sldId id="396" r:id="rId22"/>
    <p:sldId id="397" r:id="rId23"/>
    <p:sldId id="399" r:id="rId24"/>
    <p:sldId id="400" r:id="rId25"/>
    <p:sldId id="401" r:id="rId26"/>
    <p:sldId id="301" r:id="rId27"/>
    <p:sldId id="297" r:id="rId28"/>
    <p:sldId id="278" r:id="rId29"/>
    <p:sldId id="374" r:id="rId30"/>
    <p:sldId id="388" r:id="rId31"/>
    <p:sldId id="389" r:id="rId32"/>
    <p:sldId id="390" r:id="rId33"/>
    <p:sldId id="391" r:id="rId34"/>
    <p:sldId id="392" r:id="rId35"/>
    <p:sldId id="405" r:id="rId36"/>
    <p:sldId id="406" r:id="rId37"/>
  </p:sldIdLst>
  <p:sldSz cx="12192000" cy="6858000"/>
  <p:notesSz cx="9928225" cy="6797675"/>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C0C0"/>
    <a:srgbClr val="DFD513"/>
    <a:srgbClr val="CC6600"/>
    <a:srgbClr val="CC3399"/>
    <a:srgbClr val="DC30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57259" autoAdjust="0"/>
  </p:normalViewPr>
  <p:slideViewPr>
    <p:cSldViewPr>
      <p:cViewPr>
        <p:scale>
          <a:sx n="75" d="100"/>
          <a:sy n="75" d="100"/>
        </p:scale>
        <p:origin x="208" y="-468"/>
      </p:cViewPr>
      <p:guideLst>
        <p:guide orient="horz" pos="2160"/>
        <p:guide pos="3840"/>
      </p:guideLst>
    </p:cSldViewPr>
  </p:slideViewPr>
  <p:outlineViewPr>
    <p:cViewPr>
      <p:scale>
        <a:sx n="33" d="100"/>
        <a:sy n="33" d="100"/>
      </p:scale>
      <p:origin x="0" y="245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976" y="96"/>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9"/>
            <a:ext cx="4303313" cy="339885"/>
          </a:xfrm>
          <a:prstGeom prst="rect">
            <a:avLst/>
          </a:prstGeom>
        </p:spPr>
        <p:txBody>
          <a:bodyPr vert="horz" lIns="91606" tIns="45803" rIns="91606" bIns="45803" rtlCol="0"/>
          <a:lstStyle>
            <a:lvl1pPr algn="l">
              <a:defRPr sz="1200"/>
            </a:lvl1pPr>
          </a:lstStyle>
          <a:p>
            <a:pPr>
              <a:defRPr/>
            </a:pPr>
            <a:endParaRPr lang="zh-TW" altLang="en-US"/>
          </a:p>
        </p:txBody>
      </p:sp>
      <p:sp>
        <p:nvSpPr>
          <p:cNvPr id="3" name="日期版面配置區 2"/>
          <p:cNvSpPr>
            <a:spLocks noGrp="1"/>
          </p:cNvSpPr>
          <p:nvPr>
            <p:ph type="dt" sz="quarter" idx="1"/>
          </p:nvPr>
        </p:nvSpPr>
        <p:spPr>
          <a:xfrm>
            <a:off x="5622604" y="9"/>
            <a:ext cx="4303313" cy="339885"/>
          </a:xfrm>
          <a:prstGeom prst="rect">
            <a:avLst/>
          </a:prstGeom>
        </p:spPr>
        <p:txBody>
          <a:bodyPr vert="horz" lIns="91606" tIns="45803" rIns="91606" bIns="45803" rtlCol="0"/>
          <a:lstStyle>
            <a:lvl1pPr algn="r">
              <a:defRPr sz="1200"/>
            </a:lvl1pPr>
          </a:lstStyle>
          <a:p>
            <a:pPr>
              <a:defRPr/>
            </a:pPr>
            <a:fld id="{4785F242-24A1-4F4D-88CC-D14F806EBBA6}" type="datetimeFigureOut">
              <a:rPr lang="zh-TW" altLang="en-US"/>
              <a:pPr>
                <a:defRPr/>
              </a:pPr>
              <a:t>2022/2/9</a:t>
            </a:fld>
            <a:endParaRPr lang="zh-TW" altLang="en-US"/>
          </a:p>
        </p:txBody>
      </p:sp>
      <p:sp>
        <p:nvSpPr>
          <p:cNvPr id="4" name="頁尾版面配置區 3"/>
          <p:cNvSpPr>
            <a:spLocks noGrp="1"/>
          </p:cNvSpPr>
          <p:nvPr>
            <p:ph type="ftr" sz="quarter" idx="2"/>
          </p:nvPr>
        </p:nvSpPr>
        <p:spPr>
          <a:xfrm>
            <a:off x="1" y="6456707"/>
            <a:ext cx="4303313" cy="339885"/>
          </a:xfrm>
          <a:prstGeom prst="rect">
            <a:avLst/>
          </a:prstGeom>
        </p:spPr>
        <p:txBody>
          <a:bodyPr vert="horz" lIns="91606" tIns="45803" rIns="91606" bIns="45803" rtlCol="0" anchor="b"/>
          <a:lstStyle>
            <a:lvl1pPr algn="l">
              <a:defRPr sz="1200"/>
            </a:lvl1pPr>
          </a:lstStyle>
          <a:p>
            <a:pPr>
              <a:defRPr/>
            </a:pPr>
            <a:endParaRPr lang="zh-TW" altLang="en-US"/>
          </a:p>
        </p:txBody>
      </p:sp>
      <p:sp>
        <p:nvSpPr>
          <p:cNvPr id="5" name="投影片編號版面配置區 4"/>
          <p:cNvSpPr>
            <a:spLocks noGrp="1"/>
          </p:cNvSpPr>
          <p:nvPr>
            <p:ph type="sldNum" sz="quarter" idx="3"/>
          </p:nvPr>
        </p:nvSpPr>
        <p:spPr>
          <a:xfrm>
            <a:off x="5622604" y="6456707"/>
            <a:ext cx="4303313" cy="339885"/>
          </a:xfrm>
          <a:prstGeom prst="rect">
            <a:avLst/>
          </a:prstGeom>
        </p:spPr>
        <p:txBody>
          <a:bodyPr vert="horz" lIns="91606" tIns="45803" rIns="91606" bIns="45803" rtlCol="0" anchor="b"/>
          <a:lstStyle>
            <a:lvl1pPr algn="r">
              <a:defRPr sz="1200"/>
            </a:lvl1pPr>
          </a:lstStyle>
          <a:p>
            <a:pPr>
              <a:defRPr/>
            </a:pPr>
            <a:fld id="{4C4904C9-3E3F-49FB-8FCE-18A48282D341}" type="slidenum">
              <a:rPr lang="zh-TW" altLang="en-US"/>
              <a:pPr>
                <a:defRPr/>
              </a:pPr>
              <a:t>‹#›</a:t>
            </a:fld>
            <a:endParaRPr lang="zh-TW" altLang="en-US"/>
          </a:p>
        </p:txBody>
      </p:sp>
    </p:spTree>
    <p:extLst>
      <p:ext uri="{BB962C8B-B14F-4D97-AF65-F5344CB8AC3E}">
        <p14:creationId xmlns:p14="http://schemas.microsoft.com/office/powerpoint/2010/main" val="153085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9"/>
            <a:ext cx="4303313" cy="339885"/>
          </a:xfrm>
          <a:prstGeom prst="rect">
            <a:avLst/>
          </a:prstGeom>
        </p:spPr>
        <p:txBody>
          <a:bodyPr vert="horz" lIns="91601" tIns="45800" rIns="91601" bIns="45800"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5622604" y="9"/>
            <a:ext cx="4303313" cy="339885"/>
          </a:xfrm>
          <a:prstGeom prst="rect">
            <a:avLst/>
          </a:prstGeom>
        </p:spPr>
        <p:txBody>
          <a:bodyPr vert="horz" lIns="91601" tIns="45800" rIns="91601" bIns="45800" rtlCol="0"/>
          <a:lstStyle>
            <a:lvl1pPr algn="r" fontAlgn="auto">
              <a:spcBef>
                <a:spcPts val="0"/>
              </a:spcBef>
              <a:spcAft>
                <a:spcPts val="0"/>
              </a:spcAft>
              <a:defRPr kumimoji="0" sz="1200">
                <a:latin typeface="+mn-lt"/>
                <a:ea typeface="+mn-ea"/>
              </a:defRPr>
            </a:lvl1pPr>
          </a:lstStyle>
          <a:p>
            <a:pPr>
              <a:defRPr/>
            </a:pPr>
            <a:fld id="{10BEC28A-28DD-48D1-8455-A72418DFD369}" type="datetimeFigureOut">
              <a:rPr lang="zh-TW" altLang="en-US"/>
              <a:pPr>
                <a:defRPr/>
              </a:pPr>
              <a:t>2022/2/9</a:t>
            </a:fld>
            <a:endParaRPr lang="zh-TW" altLang="en-US"/>
          </a:p>
        </p:txBody>
      </p:sp>
      <p:sp>
        <p:nvSpPr>
          <p:cNvPr id="4" name="投影片圖像版面配置區 3"/>
          <p:cNvSpPr>
            <a:spLocks noGrp="1" noRot="1" noChangeAspect="1"/>
          </p:cNvSpPr>
          <p:nvPr>
            <p:ph type="sldImg" idx="2"/>
          </p:nvPr>
        </p:nvSpPr>
        <p:spPr>
          <a:xfrm>
            <a:off x="2700338" y="511175"/>
            <a:ext cx="4527550" cy="2547938"/>
          </a:xfrm>
          <a:prstGeom prst="rect">
            <a:avLst/>
          </a:prstGeom>
          <a:noFill/>
          <a:ln w="12700">
            <a:solidFill>
              <a:prstClr val="black"/>
            </a:solidFill>
          </a:ln>
        </p:spPr>
        <p:txBody>
          <a:bodyPr vert="horz" lIns="91601" tIns="45800" rIns="91601" bIns="45800" rtlCol="0" anchor="ctr"/>
          <a:lstStyle/>
          <a:p>
            <a:pPr lvl="0"/>
            <a:endParaRPr lang="zh-TW" altLang="en-US" noProof="0"/>
          </a:p>
        </p:txBody>
      </p:sp>
      <p:sp>
        <p:nvSpPr>
          <p:cNvPr id="5" name="備忘稿版面配置區 4"/>
          <p:cNvSpPr>
            <a:spLocks noGrp="1"/>
          </p:cNvSpPr>
          <p:nvPr>
            <p:ph type="body" sz="quarter" idx="3"/>
          </p:nvPr>
        </p:nvSpPr>
        <p:spPr>
          <a:xfrm>
            <a:off x="992375" y="3229451"/>
            <a:ext cx="7943507" cy="3058952"/>
          </a:xfrm>
          <a:prstGeom prst="rect">
            <a:avLst/>
          </a:prstGeom>
        </p:spPr>
        <p:txBody>
          <a:bodyPr vert="horz" lIns="91601" tIns="45800" rIns="91601" bIns="4580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1" y="6456707"/>
            <a:ext cx="4303313" cy="339885"/>
          </a:xfrm>
          <a:prstGeom prst="rect">
            <a:avLst/>
          </a:prstGeom>
        </p:spPr>
        <p:txBody>
          <a:bodyPr vert="horz" lIns="91601" tIns="45800" rIns="91601" bIns="45800"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5622604" y="6456707"/>
            <a:ext cx="4303313" cy="339885"/>
          </a:xfrm>
          <a:prstGeom prst="rect">
            <a:avLst/>
          </a:prstGeom>
        </p:spPr>
        <p:txBody>
          <a:bodyPr vert="horz" lIns="91601" tIns="45800" rIns="91601" bIns="45800" rtlCol="0" anchor="b"/>
          <a:lstStyle>
            <a:lvl1pPr algn="r" fontAlgn="auto">
              <a:spcBef>
                <a:spcPts val="0"/>
              </a:spcBef>
              <a:spcAft>
                <a:spcPts val="0"/>
              </a:spcAft>
              <a:defRPr kumimoji="0" sz="1200">
                <a:latin typeface="+mn-lt"/>
                <a:ea typeface="+mn-ea"/>
              </a:defRPr>
            </a:lvl1pPr>
          </a:lstStyle>
          <a:p>
            <a:pPr>
              <a:defRPr/>
            </a:pPr>
            <a:fld id="{5B5EFBDB-032D-43FD-B762-F4099B6A73D5}" type="slidenum">
              <a:rPr lang="zh-TW" altLang="en-US"/>
              <a:pPr>
                <a:defRPr/>
              </a:pPr>
              <a:t>‹#›</a:t>
            </a:fld>
            <a:endParaRPr lang="zh-TW" altLang="en-US"/>
          </a:p>
        </p:txBody>
      </p:sp>
    </p:spTree>
    <p:extLst>
      <p:ext uri="{BB962C8B-B14F-4D97-AF65-F5344CB8AC3E}">
        <p14:creationId xmlns:p14="http://schemas.microsoft.com/office/powerpoint/2010/main" val="2763040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ryosparc.com/blog/2019-ncov"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rcsb.org/stats/growth/growth-released-structures" TargetMode="External"/><Relationship Id="rId4" Type="http://schemas.openxmlformats.org/officeDocument/2006/relationships/hyperlink" Target="https://www.ebi.ac.uk/uniprot/TrEMBLstat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圖像版面配置區 1"/>
          <p:cNvSpPr>
            <a:spLocks noGrp="1" noRot="1" noChangeAspect="1" noTextEdit="1"/>
          </p:cNvSpPr>
          <p:nvPr>
            <p:ph type="sldImg"/>
          </p:nvPr>
        </p:nvSpPr>
        <p:spPr bwMode="auto">
          <a:xfrm>
            <a:off x="2700338" y="511175"/>
            <a:ext cx="4527550" cy="2547938"/>
          </a:xfrm>
          <a:noFill/>
          <a:ln>
            <a:solidFill>
              <a:srgbClr val="000000"/>
            </a:solidFill>
            <a:miter lim="800000"/>
            <a:headEnd/>
            <a:tailEnd/>
          </a:ln>
        </p:spPr>
      </p:sp>
      <p:sp>
        <p:nvSpPr>
          <p:cNvPr id="38915" name="備忘稿版面配置區 2"/>
          <p:cNvSpPr>
            <a:spLocks noGrp="1"/>
          </p:cNvSpPr>
          <p:nvPr>
            <p:ph type="body" idx="1"/>
          </p:nvPr>
        </p:nvSpPr>
        <p:spPr bwMode="auto">
          <a:noFill/>
        </p:spPr>
        <p:txBody>
          <a:bodyPr wrap="square" numCol="1" anchor="t" anchorCtr="0" compatLnSpc="1">
            <a:prstTxWarp prst="textNoShape">
              <a:avLst/>
            </a:prstTxWarp>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10E3CF02-F249-4222-8FFF-34347BF9BA64}" type="slidenum">
              <a:rPr lang="zh-TW" altLang="en-US" smtClean="0"/>
              <a:pPr>
                <a:defRPr/>
              </a:pPr>
              <a:t>1</a:t>
            </a:fld>
            <a:endParaRPr lang="zh-TW" altLang="en-US"/>
          </a:p>
        </p:txBody>
      </p:sp>
    </p:spTree>
    <p:extLst>
      <p:ext uri="{BB962C8B-B14F-4D97-AF65-F5344CB8AC3E}">
        <p14:creationId xmlns:p14="http://schemas.microsoft.com/office/powerpoint/2010/main" val="2355590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u="none" strike="noStrike" kern="1200" baseline="0" dirty="0">
                <a:solidFill>
                  <a:schemeClr val="tx1"/>
                </a:solidFill>
                <a:latin typeface="+mn-lt"/>
                <a:ea typeface="+mn-ea"/>
                <a:cs typeface="+mn-cs"/>
              </a:rPr>
              <a:t>theta in </a:t>
            </a:r>
            <a:r>
              <a:rPr lang="en-US" altLang="zh-TW" sz="1200" b="0" i="0" u="none" strike="noStrike" kern="1200" baseline="0" dirty="0" err="1">
                <a:solidFill>
                  <a:schemeClr val="tx1"/>
                </a:solidFill>
                <a:latin typeface="+mn-lt"/>
                <a:ea typeface="+mn-ea"/>
                <a:cs typeface="+mn-cs"/>
              </a:rPr>
              <a:t>Rp</a:t>
            </a:r>
            <a:r>
              <a:rPr lang="en-US" altLang="zh-TW" sz="1200" b="0" i="0" u="none" strike="noStrike" kern="1200" baseline="0" dirty="0">
                <a:solidFill>
                  <a:schemeClr val="tx1"/>
                </a:solidFill>
                <a:latin typeface="+mn-lt"/>
                <a:ea typeface="+mn-ea"/>
                <a:cs typeface="+mn-cs"/>
              </a:rPr>
              <a:t> the parameters associated with the function V, that takes as input the conformation variable and domain coordinates. Thus, from a statistical viewpoint, the observed images Xi are generated through a function</a:t>
            </a:r>
          </a:p>
          <a:p>
            <a:r>
              <a:rPr lang="en-US" altLang="zh-TW" sz="1200" b="0" i="0" u="none" strike="noStrike" kern="1200" baseline="0" dirty="0" err="1">
                <a:solidFill>
                  <a:schemeClr val="tx1"/>
                </a:solidFill>
                <a:latin typeface="+mn-lt"/>
                <a:ea typeface="+mn-ea"/>
                <a:cs typeface="+mn-cs"/>
              </a:rPr>
              <a:t>fV</a:t>
            </a:r>
            <a:r>
              <a:rPr lang="en-US" altLang="zh-TW" sz="1200" b="0" i="0" u="none" strike="noStrike" kern="1200" baseline="0" dirty="0">
                <a:solidFill>
                  <a:schemeClr val="tx1"/>
                </a:solidFill>
                <a:latin typeface="+mn-lt"/>
                <a:ea typeface="+mn-ea"/>
                <a:cs typeface="+mn-cs"/>
              </a:rPr>
              <a:t> of image-specific variables Hi = (</a:t>
            </a:r>
            <a:r>
              <a:rPr lang="en-US" altLang="zh-TW" sz="1200" b="0" i="0" u="none" strike="noStrike" kern="1200" baseline="0" dirty="0" err="1">
                <a:solidFill>
                  <a:schemeClr val="tx1"/>
                </a:solidFill>
                <a:latin typeface="+mn-lt"/>
                <a:ea typeface="+mn-ea"/>
                <a:cs typeface="+mn-cs"/>
              </a:rPr>
              <a:t>PSFi;si</a:t>
            </a:r>
            <a:r>
              <a:rPr lang="en-US" altLang="zh-TW" sz="1200" b="0" i="0" u="none" strike="noStrike" kern="1200" baseline="0" dirty="0">
                <a:solidFill>
                  <a:schemeClr val="tx1"/>
                </a:solidFill>
                <a:latin typeface="+mn-lt"/>
                <a:ea typeface="+mn-ea"/>
                <a:cs typeface="+mn-cs"/>
              </a:rPr>
              <a:t>; </a:t>
            </a:r>
            <a:r>
              <a:rPr lang="en-US" altLang="zh-TW" sz="1200" b="0" i="0" u="none" strike="noStrike" kern="1200" baseline="0" dirty="0" err="1">
                <a:solidFill>
                  <a:schemeClr val="tx1"/>
                </a:solidFill>
                <a:latin typeface="+mn-lt"/>
                <a:ea typeface="+mn-ea"/>
                <a:cs typeface="+mn-cs"/>
              </a:rPr>
              <a:t>ti;Ri</a:t>
            </a:r>
            <a:r>
              <a:rPr lang="en-US" altLang="zh-TW" sz="1200" b="0" i="0" u="none" strike="noStrike" kern="1200" baseline="0" dirty="0">
                <a:solidFill>
                  <a:schemeClr val="tx1"/>
                </a:solidFill>
                <a:latin typeface="+mn-lt"/>
                <a:ea typeface="+mn-ea"/>
                <a:cs typeface="+mn-cs"/>
              </a:rPr>
              <a:t>; </a:t>
            </a:r>
            <a:r>
              <a:rPr lang="en-US" altLang="zh-TW" sz="1200" b="0" i="0" u="none" strike="noStrike" kern="1200" baseline="0" dirty="0" err="1">
                <a:solidFill>
                  <a:schemeClr val="tx1"/>
                </a:solidFill>
                <a:latin typeface="+mn-lt"/>
                <a:ea typeface="+mn-ea"/>
                <a:cs typeface="+mn-cs"/>
              </a:rPr>
              <a:t>zi</a:t>
            </a:r>
            <a:r>
              <a:rPr lang="en-US" altLang="zh-TW" sz="1200" b="0" i="0" u="none" strike="noStrike" kern="1200" baseline="0" dirty="0">
                <a:solidFill>
                  <a:schemeClr val="tx1"/>
                </a:solidFill>
                <a:latin typeface="+mn-lt"/>
                <a:ea typeface="+mn-ea"/>
                <a:cs typeface="+mn-cs"/>
              </a:rPr>
              <a:t>) and </a:t>
            </a:r>
            <a:r>
              <a:rPr lang="en-US" altLang="zh-TW" sz="1200" b="1" i="0" u="none" strike="noStrike" kern="1200" baseline="0" dirty="0">
                <a:solidFill>
                  <a:schemeClr val="tx1"/>
                </a:solidFill>
                <a:latin typeface="+mn-lt"/>
                <a:ea typeface="+mn-ea"/>
                <a:cs typeface="+mn-cs"/>
              </a:rPr>
              <a:t>shared parameters </a:t>
            </a:r>
            <a:r>
              <a:rPr lang="en-US" altLang="zh-TW" sz="1200" b="0" i="0" u="none" strike="noStrike" kern="1200" baseline="0" dirty="0">
                <a:solidFill>
                  <a:schemeClr val="tx1"/>
                </a:solidFill>
                <a:latin typeface="+mn-lt"/>
                <a:ea typeface="+mn-ea"/>
                <a:cs typeface="+mn-cs"/>
              </a:rPr>
              <a:t>theta</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In reality, it is very difficult to recover all variables in Hi at once. </a:t>
            </a:r>
            <a:r>
              <a:rPr lang="en-US" altLang="zh-TW" sz="1200" b="0" i="0" u="none" strike="noStrike" kern="1200" baseline="0" dirty="0" err="1">
                <a:solidFill>
                  <a:schemeClr val="tx1"/>
                </a:solidFill>
                <a:latin typeface="+mn-lt"/>
                <a:ea typeface="+mn-ea"/>
                <a:cs typeface="+mn-cs"/>
              </a:rPr>
              <a:t>Cryo</a:t>
            </a:r>
            <a:r>
              <a:rPr lang="en-US" altLang="zh-TW" sz="1200" b="0" i="0" u="none" strike="noStrike" kern="1200" baseline="0" dirty="0">
                <a:solidFill>
                  <a:schemeClr val="tx1"/>
                </a:solidFill>
                <a:latin typeface="+mn-lt"/>
                <a:ea typeface="+mn-ea"/>
                <a:cs typeface="+mn-cs"/>
              </a:rPr>
              <a:t>-EM reconstruction methods vary according to the amount of information that is assumed known, i.e. which latent covariates in Hi are assumed to be given (which implies that they must be computed beforehand via an external algorithm), and which will need to be imputed during reconstruction. </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In fact, almost all the approaches presented in this review assume that the CTF (or PSF) has been estimated and is known; it is indeed possible to estimate the CTF independently from reconstructing the volume. The methods presented in this review subsequently differ in the latent variables that are effectively imputed: as shown in Table 1, some methods assume that the translation </a:t>
            </a:r>
            <a:r>
              <a:rPr lang="en-US" altLang="zh-TW" sz="1200" b="0" i="0" u="none" strike="noStrike" kern="1200" baseline="0" dirty="0" err="1">
                <a:solidFill>
                  <a:schemeClr val="tx1"/>
                </a:solidFill>
                <a:latin typeface="+mn-lt"/>
                <a:ea typeface="+mn-ea"/>
                <a:cs typeface="+mn-cs"/>
              </a:rPr>
              <a:t>ti</a:t>
            </a:r>
            <a:r>
              <a:rPr lang="en-US" altLang="zh-TW" sz="1200" b="0" i="0" u="none" strike="noStrike" kern="1200" baseline="0" dirty="0">
                <a:solidFill>
                  <a:schemeClr val="tx1"/>
                </a:solidFill>
                <a:latin typeface="+mn-lt"/>
                <a:ea typeface="+mn-ea"/>
                <a:cs typeface="+mn-cs"/>
              </a:rPr>
              <a:t> is known and focus on the problem of estimating specific conformation variable </a:t>
            </a:r>
            <a:r>
              <a:rPr lang="en-US" altLang="zh-TW" sz="1200" b="0" i="0" u="none" strike="noStrike" kern="1200" baseline="0" dirty="0" err="1">
                <a:solidFill>
                  <a:schemeClr val="tx1"/>
                </a:solidFill>
                <a:latin typeface="+mn-lt"/>
                <a:ea typeface="+mn-ea"/>
                <a:cs typeface="+mn-cs"/>
              </a:rPr>
              <a:t>zi</a:t>
            </a:r>
            <a:r>
              <a:rPr lang="en-US" altLang="zh-TW" sz="1200" b="0" i="0" u="none" strike="noStrike" kern="1200" baseline="0" dirty="0">
                <a:solidFill>
                  <a:schemeClr val="tx1"/>
                </a:solidFill>
                <a:latin typeface="+mn-lt"/>
                <a:ea typeface="+mn-ea"/>
                <a:cs typeface="+mn-cs"/>
              </a:rPr>
              <a:t> with associated V(</a:t>
            </a:r>
            <a:r>
              <a:rPr lang="en-US" altLang="zh-TW" sz="1200" b="0" i="0" u="none" strike="noStrike" kern="1200" baseline="0" dirty="0" err="1">
                <a:solidFill>
                  <a:schemeClr val="tx1"/>
                </a:solidFill>
                <a:latin typeface="+mn-lt"/>
                <a:ea typeface="+mn-ea"/>
                <a:cs typeface="+mn-cs"/>
              </a:rPr>
              <a:t>zi</a:t>
            </a:r>
            <a:r>
              <a:rPr lang="en-US" altLang="zh-TW" sz="1200" b="0" i="0" u="none" strike="noStrike" kern="1200" baseline="0" dirty="0">
                <a:solidFill>
                  <a:schemeClr val="tx1"/>
                </a:solidFill>
                <a:latin typeface="+mn-lt"/>
                <a:ea typeface="+mn-ea"/>
                <a:cs typeface="+mn-cs"/>
              </a:rPr>
              <a:t>), or vice versa. Section 2 will further explain Table 1 and present the inference methods that are used to impute the different latent variables in each approach</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10</a:t>
            </a:fld>
            <a:endParaRPr lang="zh-TW" altLang="en-US"/>
          </a:p>
        </p:txBody>
      </p:sp>
    </p:spTree>
    <p:extLst>
      <p:ext uri="{BB962C8B-B14F-4D97-AF65-F5344CB8AC3E}">
        <p14:creationId xmlns:p14="http://schemas.microsoft.com/office/powerpoint/2010/main" val="983384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These maximum-likelihood (ML) approaches view the parameter q as an unknown real value (as opposed to a random variable)</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We observe that the ML and MAP objectives in Equations (5)-(6) only differ through the prior term log p(theta), while the challenge of the optimization stems </a:t>
            </a:r>
            <a:r>
              <a:rPr lang="en-US" altLang="zh-TW" sz="1200" b="0" i="0" u="none" strike="noStrike" kern="1200" baseline="0" dirty="0" err="1">
                <a:solidFill>
                  <a:schemeClr val="tx1"/>
                </a:solidFill>
                <a:latin typeface="+mn-lt"/>
                <a:ea typeface="+mn-ea"/>
                <a:cs typeface="+mn-cs"/>
              </a:rPr>
              <a:t>froms</a:t>
            </a:r>
            <a:r>
              <a:rPr lang="en-US" altLang="zh-TW" sz="1200" b="0" i="0" u="none" strike="noStrike" kern="1200" baseline="0" dirty="0">
                <a:solidFill>
                  <a:schemeClr val="tx1"/>
                </a:solidFill>
                <a:latin typeface="+mn-lt"/>
                <a:ea typeface="+mn-ea"/>
                <a:cs typeface="+mn-cs"/>
              </a:rPr>
              <a:t> the intractable term L(</a:t>
            </a:r>
            <a:r>
              <a:rPr lang="en-US" altLang="zh-TW" sz="1200" b="0" i="0" u="none" strike="noStrike" kern="1200" baseline="0" dirty="0" err="1">
                <a:solidFill>
                  <a:schemeClr val="tx1"/>
                </a:solidFill>
                <a:latin typeface="+mn-lt"/>
                <a:ea typeface="+mn-ea"/>
                <a:cs typeface="+mn-cs"/>
              </a:rPr>
              <a:t>X;theta</a:t>
            </a:r>
            <a:r>
              <a:rPr lang="en-US" altLang="zh-TW" sz="1200" b="0" i="0" u="none" strike="noStrike" kern="1200" baseline="0" dirty="0">
                <a:solidFill>
                  <a:schemeClr val="tx1"/>
                </a:solidFill>
                <a:latin typeface="+mn-lt"/>
                <a:ea typeface="+mn-ea"/>
                <a:cs typeface="+mn-cs"/>
              </a:rPr>
              <a:t>)</a:t>
            </a:r>
          </a:p>
          <a:p>
            <a:r>
              <a:rPr lang="en-US" altLang="zh-TW" sz="1200" b="0" i="0" u="none" strike="noStrike" kern="1200" baseline="0" dirty="0">
                <a:solidFill>
                  <a:schemeClr val="tx1"/>
                </a:solidFill>
                <a:latin typeface="+mn-lt"/>
                <a:ea typeface="+mn-ea"/>
                <a:cs typeface="+mn-cs"/>
              </a:rPr>
              <a:t>Both approaches traditionally employ the same optimization techniques. In what follows, we thus describe these techniques by focusing solely on the term L(</a:t>
            </a:r>
            <a:r>
              <a:rPr lang="en-US" altLang="zh-TW" sz="1200" b="0" i="0" u="none" strike="noStrike" kern="1200" baseline="0" dirty="0" err="1">
                <a:solidFill>
                  <a:schemeClr val="tx1"/>
                </a:solidFill>
                <a:latin typeface="+mn-lt"/>
                <a:ea typeface="+mn-ea"/>
                <a:cs typeface="+mn-cs"/>
              </a:rPr>
              <a:t>X;theta</a:t>
            </a:r>
            <a:r>
              <a:rPr lang="en-US" altLang="zh-TW" sz="1200" b="0" i="0" u="none" strike="noStrike" kern="1200" baseline="0" dirty="0">
                <a:solidFill>
                  <a:schemeClr val="tx1"/>
                </a:solidFill>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12</a:t>
            </a:fld>
            <a:endParaRPr lang="zh-TW" altLang="en-US"/>
          </a:p>
        </p:txBody>
      </p:sp>
    </p:spTree>
    <p:extLst>
      <p:ext uri="{BB962C8B-B14F-4D97-AF65-F5344CB8AC3E}">
        <p14:creationId xmlns:p14="http://schemas.microsoft.com/office/powerpoint/2010/main" val="1719642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The </a:t>
            </a:r>
            <a:r>
              <a:rPr lang="en-US" altLang="zh-TW" sz="1200" b="0" i="0" u="none" strike="noStrike" kern="1200" baseline="0" dirty="0" err="1">
                <a:solidFill>
                  <a:schemeClr val="tx1"/>
                </a:solidFill>
                <a:latin typeface="+mn-lt"/>
                <a:ea typeface="+mn-ea"/>
                <a:cs typeface="+mn-cs"/>
              </a:rPr>
              <a:t>cryo</a:t>
            </a:r>
            <a:r>
              <a:rPr lang="en-US" altLang="zh-TW" sz="1200" b="0" i="0" u="none" strike="noStrike" kern="1200" baseline="0" dirty="0">
                <a:solidFill>
                  <a:schemeClr val="tx1"/>
                </a:solidFill>
                <a:latin typeface="+mn-lt"/>
                <a:ea typeface="+mn-ea"/>
                <a:cs typeface="+mn-cs"/>
              </a:rPr>
              <a:t>-EM reconstruction inference methods typically maximize the log-likelihood through the maximization of some Evidence Lower Bound (ELBO).</a:t>
            </a:r>
          </a:p>
          <a:p>
            <a:r>
              <a:rPr lang="en-US" altLang="zh-TW" sz="1200" b="0" i="0" u="none" strike="noStrike" kern="1200" baseline="0" dirty="0">
                <a:solidFill>
                  <a:schemeClr val="tx1"/>
                </a:solidFill>
                <a:latin typeface="+mn-lt"/>
                <a:ea typeface="+mn-ea"/>
                <a:cs typeface="+mn-cs"/>
              </a:rPr>
              <a:t>The full likelihood L(</a:t>
            </a:r>
            <a:r>
              <a:rPr lang="en-US" altLang="zh-TW" sz="1200" b="0" i="0" u="none" strike="noStrike" kern="1200" baseline="0" dirty="0" err="1">
                <a:solidFill>
                  <a:schemeClr val="tx1"/>
                </a:solidFill>
                <a:latin typeface="+mn-lt"/>
                <a:ea typeface="+mn-ea"/>
                <a:cs typeface="+mn-cs"/>
              </a:rPr>
              <a:t>X;H;q</a:t>
            </a:r>
            <a:r>
              <a:rPr lang="en-US" altLang="zh-TW" sz="1200" b="0" i="0" u="none" strike="noStrike" kern="1200" baseline="0" dirty="0">
                <a:solidFill>
                  <a:schemeClr val="tx1"/>
                </a:solidFill>
                <a:latin typeface="+mn-lt"/>
                <a:ea typeface="+mn-ea"/>
                <a:cs typeface="+mn-cs"/>
              </a:rPr>
              <a:t>) would be easier to optimize with respect to q, as its definition does not involve an integral, but it depends on hidden variables H which are inaccessible</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By iteratively maximizing these lower bounds with respect to q, the true likelihood L(</a:t>
            </a:r>
            <a:r>
              <a:rPr lang="en-US" altLang="zh-TW" sz="1200" b="0" i="0" u="none" strike="noStrike" kern="1200" baseline="0" dirty="0" err="1">
                <a:solidFill>
                  <a:schemeClr val="tx1"/>
                </a:solidFill>
                <a:latin typeface="+mn-lt"/>
                <a:ea typeface="+mn-ea"/>
                <a:cs typeface="+mn-cs"/>
              </a:rPr>
              <a:t>X;theta</a:t>
            </a:r>
            <a:r>
              <a:rPr lang="en-US" altLang="zh-TW" sz="1200" b="0" i="0" u="none" strike="noStrike" kern="1200" baseline="0" dirty="0">
                <a:solidFill>
                  <a:schemeClr val="tx1"/>
                </a:solidFill>
                <a:latin typeface="+mn-lt"/>
                <a:ea typeface="+mn-ea"/>
                <a:cs typeface="+mn-cs"/>
              </a:rPr>
              <a:t>) also increases. The hope is that the value of q obtained through their maximization will be close to the value realizing the maximum of L(</a:t>
            </a:r>
            <a:r>
              <a:rPr lang="en-US" altLang="zh-TW" sz="1200" b="0" i="0" u="none" strike="noStrike" kern="1200" baseline="0" dirty="0" err="1">
                <a:solidFill>
                  <a:schemeClr val="tx1"/>
                </a:solidFill>
                <a:latin typeface="+mn-lt"/>
                <a:ea typeface="+mn-ea"/>
                <a:cs typeface="+mn-cs"/>
              </a:rPr>
              <a:t>X;theta</a:t>
            </a:r>
            <a:r>
              <a:rPr lang="en-US" altLang="zh-TW" sz="1200" b="0" i="0" u="none" strike="noStrike" kern="1200" baseline="0" dirty="0">
                <a:solidFill>
                  <a:schemeClr val="tx1"/>
                </a:solidFill>
                <a:latin typeface="+mn-lt"/>
                <a:ea typeface="+mn-ea"/>
                <a:cs typeface="+mn-cs"/>
              </a:rPr>
              <a:t>), if the lower bounds are tight enough</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13</a:t>
            </a:fld>
            <a:endParaRPr lang="zh-TW" altLang="en-US"/>
          </a:p>
        </p:txBody>
      </p:sp>
    </p:spTree>
    <p:extLst>
      <p:ext uri="{BB962C8B-B14F-4D97-AF65-F5344CB8AC3E}">
        <p14:creationId xmlns:p14="http://schemas.microsoft.com/office/powerpoint/2010/main" val="412676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Refining the distributions q(t) </a:t>
            </a:r>
            <a:r>
              <a:rPr lang="en-US" altLang="zh-TW" dirty="0" err="1"/>
              <a:t>i</a:t>
            </a:r>
            <a:r>
              <a:rPr lang="en-US" altLang="zh-TW" dirty="0"/>
              <a:t> at each iteration t until convergence of the theta(t) provides a series of computable lower bounds to the log-likelihood that, in turn, allows to estimate theta.</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14</a:t>
            </a:fld>
            <a:endParaRPr lang="zh-TW" altLang="en-US"/>
          </a:p>
        </p:txBody>
      </p:sp>
    </p:spTree>
    <p:extLst>
      <p:ext uri="{BB962C8B-B14F-4D97-AF65-F5344CB8AC3E}">
        <p14:creationId xmlns:p14="http://schemas.microsoft.com/office/powerpoint/2010/main" val="3401572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https://eml.berkeley.edu/~train/Ch14EM.pdf</a:t>
            </a:r>
          </a:p>
          <a:p>
            <a:endParaRPr lang="en-US" altLang="zh-TW" dirty="0"/>
          </a:p>
          <a:p>
            <a:r>
              <a:rPr lang="en-US" altLang="zh-TW" sz="1200" b="0" i="0" u="none" strike="noStrike" kern="1200" baseline="0" dirty="0">
                <a:solidFill>
                  <a:schemeClr val="tx1"/>
                </a:solidFill>
                <a:latin typeface="+mn-lt"/>
                <a:ea typeface="+mn-ea"/>
                <a:cs typeface="+mn-cs"/>
              </a:rPr>
              <a:t>The computation of the posterior could be achieved by using a closed form for the expression of the probability p(</a:t>
            </a:r>
            <a:r>
              <a:rPr lang="en-US" altLang="zh-TW" sz="1200" b="0" i="0" u="none" strike="noStrike" kern="1200" baseline="0" dirty="0" err="1">
                <a:solidFill>
                  <a:schemeClr val="tx1"/>
                </a:solidFill>
                <a:latin typeface="+mn-lt"/>
                <a:ea typeface="+mn-ea"/>
                <a:cs typeface="+mn-cs"/>
              </a:rPr>
              <a:t>hijxi;q</a:t>
            </a:r>
            <a:r>
              <a:rPr lang="en-US" altLang="zh-TW" sz="1200" b="0" i="0" u="none" strike="noStrike" kern="1200" baseline="0" dirty="0">
                <a:solidFill>
                  <a:schemeClr val="tx1"/>
                </a:solidFill>
                <a:latin typeface="+mn-lt"/>
                <a:ea typeface="+mn-ea"/>
                <a:cs typeface="+mn-cs"/>
              </a:rPr>
              <a:t>(t</a:t>
            </a:r>
            <a:r>
              <a:rPr lang="zh-TW" altLang="en-US" sz="1200" b="0" i="0" u="none" strike="noStrike" kern="1200" baseline="0" dirty="0">
                <a:solidFill>
                  <a:schemeClr val="tx1"/>
                </a:solidFill>
                <a:latin typeface="+mn-lt"/>
                <a:ea typeface="+mn-ea"/>
                <a:cs typeface="+mn-cs"/>
              </a:rPr>
              <a:t>􀀀</a:t>
            </a:r>
            <a:r>
              <a:rPr lang="en-US" altLang="zh-TW" sz="1200" b="0" i="0" u="none" strike="noStrike" kern="1200" baseline="0" dirty="0">
                <a:solidFill>
                  <a:schemeClr val="tx1"/>
                </a:solidFill>
                <a:latin typeface="+mn-lt"/>
                <a:ea typeface="+mn-ea"/>
                <a:cs typeface="+mn-cs"/>
              </a:rPr>
              <a:t>1)) and maximizing over its parameters. In </a:t>
            </a:r>
            <a:r>
              <a:rPr lang="en-US" altLang="zh-TW" sz="1200" b="0" i="0" u="none" strike="noStrike" kern="1200" baseline="0" dirty="0" err="1">
                <a:solidFill>
                  <a:schemeClr val="tx1"/>
                </a:solidFill>
                <a:latin typeface="+mn-lt"/>
                <a:ea typeface="+mn-ea"/>
                <a:cs typeface="+mn-cs"/>
              </a:rPr>
              <a:t>cryo</a:t>
            </a:r>
            <a:r>
              <a:rPr lang="en-US" altLang="zh-TW" sz="1200" b="0" i="0" u="none" strike="noStrike" kern="1200" baseline="0" dirty="0">
                <a:solidFill>
                  <a:schemeClr val="tx1"/>
                </a:solidFill>
                <a:latin typeface="+mn-lt"/>
                <a:ea typeface="+mn-ea"/>
                <a:cs typeface="+mn-cs"/>
              </a:rPr>
              <a:t>-EM generative models, however, such a closed form is not known.</a:t>
            </a:r>
          </a:p>
          <a:p>
            <a:endParaRPr lang="en-US" altLang="zh-TW" dirty="0"/>
          </a:p>
          <a:p>
            <a:r>
              <a:rPr lang="en-US" altLang="zh-TW" sz="1200" b="0" i="0" u="none" strike="noStrike" kern="1200" baseline="0" dirty="0">
                <a:solidFill>
                  <a:schemeClr val="tx1"/>
                </a:solidFill>
                <a:latin typeface="+mn-lt"/>
                <a:ea typeface="+mn-ea"/>
                <a:cs typeface="+mn-cs"/>
              </a:rPr>
              <a:t>Alternatively, one can evaluate </a:t>
            </a:r>
            <a:r>
              <a:rPr lang="en-US" altLang="zh-TW" sz="1200" b="0" i="0" u="none" strike="noStrike" kern="1200" baseline="0" dirty="0" err="1">
                <a:solidFill>
                  <a:schemeClr val="tx1"/>
                </a:solidFill>
                <a:latin typeface="+mn-lt"/>
                <a:ea typeface="+mn-ea"/>
                <a:cs typeface="+mn-cs"/>
              </a:rPr>
              <a:t>pq</a:t>
            </a:r>
            <a:r>
              <a:rPr lang="en-US" altLang="zh-TW" sz="1200" b="0" i="0" u="none" strike="noStrike" kern="1200" baseline="0" dirty="0">
                <a:solidFill>
                  <a:schemeClr val="tx1"/>
                </a:solidFill>
                <a:latin typeface="+mn-lt"/>
                <a:ea typeface="+mn-ea"/>
                <a:cs typeface="+mn-cs"/>
              </a:rPr>
              <a:t>(t</a:t>
            </a:r>
            <a:r>
              <a:rPr lang="zh-TW" altLang="en-US" sz="1200" b="0" i="0" u="none" strike="noStrike" kern="1200" baseline="0" dirty="0">
                <a:solidFill>
                  <a:schemeClr val="tx1"/>
                </a:solidFill>
                <a:latin typeface="+mn-lt"/>
                <a:ea typeface="+mn-ea"/>
                <a:cs typeface="+mn-cs"/>
              </a:rPr>
              <a:t>􀀀</a:t>
            </a:r>
            <a:r>
              <a:rPr lang="en-US" altLang="zh-TW" sz="1200" b="0" i="0" u="none" strike="noStrike" kern="1200" baseline="0" dirty="0">
                <a:solidFill>
                  <a:schemeClr val="tx1"/>
                </a:solidFill>
                <a:latin typeface="+mn-lt"/>
                <a:ea typeface="+mn-ea"/>
                <a:cs typeface="+mn-cs"/>
              </a:rPr>
              <a:t>1) (</a:t>
            </a:r>
            <a:r>
              <a:rPr lang="en-US" altLang="zh-TW" sz="1200" b="0" i="0" u="none" strike="noStrike" kern="1200" baseline="0" dirty="0" err="1">
                <a:solidFill>
                  <a:schemeClr val="tx1"/>
                </a:solidFill>
                <a:latin typeface="+mn-lt"/>
                <a:ea typeface="+mn-ea"/>
                <a:cs typeface="+mn-cs"/>
              </a:rPr>
              <a:t>hijxi</a:t>
            </a:r>
            <a:r>
              <a:rPr lang="en-US" altLang="zh-TW" sz="1200" b="0" i="0" u="none" strike="noStrike" kern="1200" baseline="0" dirty="0">
                <a:solidFill>
                  <a:schemeClr val="tx1"/>
                </a:solidFill>
                <a:latin typeface="+mn-lt"/>
                <a:ea typeface="+mn-ea"/>
                <a:cs typeface="+mn-cs"/>
              </a:rPr>
              <a:t>) for each hi discretized on a grid by computing the integral in Equation (11) via a Riemann sum as in RELION or via Importance Sampling as in </a:t>
            </a:r>
            <a:r>
              <a:rPr lang="en-US" altLang="zh-TW" sz="1200" b="0" i="0" u="none" strike="noStrike" kern="1200" baseline="0" dirty="0" err="1">
                <a:solidFill>
                  <a:schemeClr val="tx1"/>
                </a:solidFill>
                <a:latin typeface="+mn-lt"/>
                <a:ea typeface="+mn-ea"/>
                <a:cs typeface="+mn-cs"/>
              </a:rPr>
              <a:t>CryoSPARC</a:t>
            </a:r>
            <a:r>
              <a:rPr lang="en-US" altLang="zh-TW" sz="1200" b="0" i="0" u="none" strike="noStrike" kern="1200" baseline="0" dirty="0">
                <a:solidFill>
                  <a:schemeClr val="tx1"/>
                </a:solidFill>
                <a:latin typeface="+mn-lt"/>
                <a:ea typeface="+mn-ea"/>
                <a:cs typeface="+mn-cs"/>
              </a:rPr>
              <a:t>. RELION and</a:t>
            </a:r>
          </a:p>
          <a:p>
            <a:r>
              <a:rPr lang="en-US" altLang="zh-TW" sz="1200" b="0" i="0" u="none" strike="noStrike" kern="1200" baseline="0" dirty="0" err="1">
                <a:solidFill>
                  <a:schemeClr val="tx1"/>
                </a:solidFill>
                <a:latin typeface="+mn-lt"/>
                <a:ea typeface="+mn-ea"/>
                <a:cs typeface="+mn-cs"/>
              </a:rPr>
              <a:t>CryoSPARC</a:t>
            </a:r>
            <a:r>
              <a:rPr lang="en-US" altLang="zh-TW" sz="1200" b="0" i="0" u="none" strike="noStrike" kern="1200" baseline="0" dirty="0">
                <a:solidFill>
                  <a:schemeClr val="tx1"/>
                </a:solidFill>
                <a:latin typeface="+mn-lt"/>
                <a:ea typeface="+mn-ea"/>
                <a:cs typeface="+mn-cs"/>
              </a:rPr>
              <a:t> use the EM algorithm with MAP estimation of q, as opposed to ML estimation. Additionally, </a:t>
            </a:r>
            <a:r>
              <a:rPr lang="en-US" altLang="zh-TW" sz="1200" b="0" i="0" u="none" strike="noStrike" kern="1200" baseline="0" dirty="0" err="1">
                <a:solidFill>
                  <a:schemeClr val="tx1"/>
                </a:solidFill>
                <a:latin typeface="+mn-lt"/>
                <a:ea typeface="+mn-ea"/>
                <a:cs typeface="+mn-cs"/>
              </a:rPr>
              <a:t>CryoSPARC</a:t>
            </a:r>
            <a:r>
              <a:rPr lang="en-US" altLang="zh-TW" sz="1200" b="0" i="0" u="none" strike="noStrike" kern="1200" baseline="0" dirty="0">
                <a:solidFill>
                  <a:schemeClr val="tx1"/>
                </a:solidFill>
                <a:latin typeface="+mn-lt"/>
                <a:ea typeface="+mn-ea"/>
                <a:cs typeface="+mn-cs"/>
              </a:rPr>
              <a:t> uses stochastic gradient descent for the maximizations in the M-step, at each iteration t.</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16</a:t>
            </a:fld>
            <a:endParaRPr lang="zh-TW" altLang="en-US"/>
          </a:p>
        </p:txBody>
      </p:sp>
    </p:spTree>
    <p:extLst>
      <p:ext uri="{BB962C8B-B14F-4D97-AF65-F5344CB8AC3E}">
        <p14:creationId xmlns:p14="http://schemas.microsoft.com/office/powerpoint/2010/main" val="35958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the most probable ˆhi for each image xi.</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Do not need to calculate the </a:t>
            </a:r>
            <a:r>
              <a:rPr lang="en-US" altLang="zh-TW" sz="1200" b="0" i="0" u="none" strike="noStrike" kern="1200" baseline="0" dirty="0" err="1">
                <a:solidFill>
                  <a:schemeClr val="tx1"/>
                </a:solidFill>
                <a:latin typeface="+mn-lt"/>
                <a:ea typeface="+mn-ea"/>
                <a:cs typeface="+mn-cs"/>
              </a:rPr>
              <a:t>intergral</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17</a:t>
            </a:fld>
            <a:endParaRPr lang="zh-TW" altLang="en-US"/>
          </a:p>
        </p:txBody>
      </p:sp>
    </p:spTree>
    <p:extLst>
      <p:ext uri="{BB962C8B-B14F-4D97-AF65-F5344CB8AC3E}">
        <p14:creationId xmlns:p14="http://schemas.microsoft.com/office/powerpoint/2010/main" val="308079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reducing accuracy and leading to non-tangent lower bounds</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such that q is the "closest" to the posterior, where “closest" is defined in terms of the KL divergence</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Other approaches consider the </a:t>
            </a:r>
            <a:r>
              <a:rPr lang="en-US" altLang="zh-TW" sz="1200" b="0" i="0" u="none" strike="noStrike" kern="1200" baseline="0" dirty="0" err="1">
                <a:solidFill>
                  <a:schemeClr val="tx1"/>
                </a:solidFill>
                <a:latin typeface="+mn-lt"/>
                <a:ea typeface="+mn-ea"/>
                <a:cs typeface="+mn-cs"/>
              </a:rPr>
              <a:t>variational</a:t>
            </a:r>
            <a:r>
              <a:rPr lang="en-US" altLang="zh-TW" sz="1200" b="0" i="0" u="none" strike="noStrike" kern="1200" baseline="0" dirty="0">
                <a:solidFill>
                  <a:schemeClr val="tx1"/>
                </a:solidFill>
                <a:latin typeface="+mn-lt"/>
                <a:ea typeface="+mn-ea"/>
                <a:cs typeface="+mn-cs"/>
              </a:rPr>
              <a:t> family of Gaussian distributions with fixed isotropic variance s0, i.e. Q = </a:t>
            </a:r>
            <a:r>
              <a:rPr lang="en-US" altLang="zh-TW" sz="1200" b="0" i="0" u="none" strike="noStrike" kern="1200" baseline="0" dirty="0" err="1">
                <a:solidFill>
                  <a:schemeClr val="tx1"/>
                </a:solidFill>
                <a:latin typeface="+mn-lt"/>
                <a:ea typeface="+mn-ea"/>
                <a:cs typeface="+mn-cs"/>
              </a:rPr>
              <a:t>fqh</a:t>
            </a:r>
            <a:r>
              <a:rPr lang="en-US" altLang="zh-TW" sz="1200" b="0" i="0" u="none" strike="noStrike" kern="1200" baseline="0" dirty="0">
                <a:solidFill>
                  <a:schemeClr val="tx1"/>
                </a:solidFill>
                <a:latin typeface="+mn-lt"/>
                <a:ea typeface="+mn-ea"/>
                <a:cs typeface="+mn-cs"/>
              </a:rPr>
              <a:t> = N(h;s0)</a:t>
            </a:r>
            <a:r>
              <a:rPr lang="en-US" altLang="zh-TW" sz="1200" b="0" i="0" u="none" strike="noStrike" kern="1200" baseline="0" dirty="0" err="1">
                <a:solidFill>
                  <a:schemeClr val="tx1"/>
                </a:solidFill>
                <a:latin typeface="+mn-lt"/>
                <a:ea typeface="+mn-ea"/>
                <a:cs typeface="+mn-cs"/>
              </a:rPr>
              <a:t>jhg</a:t>
            </a:r>
            <a:r>
              <a:rPr lang="en-US" altLang="zh-TW" sz="1200" b="0" i="0" u="none" strike="noStrike" kern="1200" baseline="0" dirty="0">
                <a:solidFill>
                  <a:schemeClr val="tx1"/>
                </a:solidFill>
                <a:latin typeface="+mn-lt"/>
                <a:ea typeface="+mn-ea"/>
                <a:cs typeface="+mn-cs"/>
              </a:rPr>
              <a:t>. In modal EM, the parametric family can be seen as a family of Dirac distributions</a:t>
            </a:r>
          </a:p>
          <a:p>
            <a:endParaRPr lang="en-US" altLang="zh-TW" sz="1200" b="0" i="0" u="none" strike="noStrike" kern="1200" baseline="0" dirty="0">
              <a:solidFill>
                <a:schemeClr val="tx1"/>
              </a:solidFill>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18</a:t>
            </a:fld>
            <a:endParaRPr lang="zh-TW" altLang="en-US"/>
          </a:p>
        </p:txBody>
      </p:sp>
    </p:spTree>
    <p:extLst>
      <p:ext uri="{BB962C8B-B14F-4D97-AF65-F5344CB8AC3E}">
        <p14:creationId xmlns:p14="http://schemas.microsoft.com/office/powerpoint/2010/main" val="2186232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err="1">
                <a:solidFill>
                  <a:schemeClr val="tx1"/>
                </a:solidFill>
                <a:latin typeface="+mn-lt"/>
                <a:ea typeface="+mn-ea"/>
                <a:cs typeface="+mn-cs"/>
              </a:rPr>
              <a:t>Variational</a:t>
            </a:r>
            <a:r>
              <a:rPr lang="en-US" altLang="zh-TW" sz="1200" b="0" i="0" u="none" strike="noStrike" kern="1200" baseline="0" dirty="0">
                <a:solidFill>
                  <a:schemeClr val="tx1"/>
                </a:solidFill>
                <a:latin typeface="+mn-lt"/>
                <a:ea typeface="+mn-ea"/>
                <a:cs typeface="+mn-cs"/>
              </a:rPr>
              <a:t> gradient EM is used in 3DFlex22 to infer the rotation variable </a:t>
            </a:r>
            <a:r>
              <a:rPr lang="en-US" altLang="zh-TW" sz="1200" b="0" i="0" u="none" strike="noStrike" kern="1200" baseline="0" dirty="0" err="1">
                <a:solidFill>
                  <a:schemeClr val="tx1"/>
                </a:solidFill>
                <a:latin typeface="+mn-lt"/>
                <a:ea typeface="+mn-ea"/>
                <a:cs typeface="+mn-cs"/>
              </a:rPr>
              <a:t>Ri</a:t>
            </a:r>
            <a:r>
              <a:rPr lang="en-US" altLang="zh-TW" sz="1200" b="0" i="0" u="none" strike="noStrike" kern="1200" baseline="0" dirty="0">
                <a:solidFill>
                  <a:schemeClr val="tx1"/>
                </a:solidFill>
                <a:latin typeface="+mn-lt"/>
                <a:ea typeface="+mn-ea"/>
                <a:cs typeface="+mn-cs"/>
              </a:rPr>
              <a:t>, using the </a:t>
            </a:r>
            <a:r>
              <a:rPr lang="en-US" altLang="zh-TW" sz="1200" b="0" i="0" u="none" strike="noStrike" kern="1200" baseline="0" dirty="0" err="1">
                <a:solidFill>
                  <a:schemeClr val="tx1"/>
                </a:solidFill>
                <a:latin typeface="+mn-lt"/>
                <a:ea typeface="+mn-ea"/>
                <a:cs typeface="+mn-cs"/>
              </a:rPr>
              <a:t>variational</a:t>
            </a:r>
            <a:r>
              <a:rPr lang="en-US" altLang="zh-TW" sz="1200" b="0" i="0" u="none" strike="noStrike" kern="1200" baseline="0" dirty="0">
                <a:solidFill>
                  <a:schemeClr val="tx1"/>
                </a:solidFill>
                <a:latin typeface="+mn-lt"/>
                <a:ea typeface="+mn-ea"/>
                <a:cs typeface="+mn-cs"/>
              </a:rPr>
              <a:t> family of Gaussian distributions with fixed isotropic variance s0.</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err="1">
                <a:solidFill>
                  <a:schemeClr val="tx1"/>
                </a:solidFill>
                <a:latin typeface="+mn-lt"/>
                <a:ea typeface="+mn-ea"/>
                <a:cs typeface="+mn-cs"/>
              </a:rPr>
              <a:t>Variational</a:t>
            </a:r>
            <a:r>
              <a:rPr lang="en-US" altLang="zh-TW" sz="1200" b="0" i="0" u="none" strike="noStrike" kern="1200" baseline="0" dirty="0">
                <a:solidFill>
                  <a:schemeClr val="tx1"/>
                </a:solidFill>
                <a:latin typeface="+mn-lt"/>
                <a:ea typeface="+mn-ea"/>
                <a:cs typeface="+mn-cs"/>
              </a:rPr>
              <a:t> EM is also used in </a:t>
            </a:r>
            <a:r>
              <a:rPr lang="en-US" altLang="zh-TW" sz="1200" b="0" i="0" u="none" strike="noStrike" kern="1200" baseline="0" dirty="0" err="1">
                <a:solidFill>
                  <a:schemeClr val="tx1"/>
                </a:solidFill>
                <a:latin typeface="+mn-lt"/>
                <a:ea typeface="+mn-ea"/>
                <a:cs typeface="+mn-cs"/>
              </a:rPr>
              <a:t>FSTdiff</a:t>
            </a:r>
            <a:r>
              <a:rPr lang="en-US" altLang="zh-TW" sz="1200" b="0" i="0" u="none" strike="noStrike" kern="1200" baseline="0" dirty="0">
                <a:solidFill>
                  <a:schemeClr val="tx1"/>
                </a:solidFill>
                <a:latin typeface="+mn-lt"/>
                <a:ea typeface="+mn-ea"/>
                <a:cs typeface="+mn-cs"/>
              </a:rPr>
              <a:t> in the context of homogeneous reconstruction. Here, VI happens both in Step (a), to estimate the approximate posterior of the rotation </a:t>
            </a:r>
            <a:r>
              <a:rPr lang="en-US" altLang="zh-TW" sz="1200" b="0" i="0" u="none" strike="noStrike" kern="1200" baseline="0" dirty="0" err="1">
                <a:solidFill>
                  <a:schemeClr val="tx1"/>
                </a:solidFill>
                <a:latin typeface="+mn-lt"/>
                <a:ea typeface="+mn-ea"/>
                <a:cs typeface="+mn-cs"/>
              </a:rPr>
              <a:t>Ri</a:t>
            </a:r>
            <a:r>
              <a:rPr lang="en-US" altLang="zh-TW" sz="1200" b="0" i="0" u="none" strike="noStrike" kern="1200" baseline="0" dirty="0">
                <a:solidFill>
                  <a:schemeClr val="tx1"/>
                </a:solidFill>
                <a:latin typeface="+mn-lt"/>
                <a:ea typeface="+mn-ea"/>
                <a:cs typeface="+mn-cs"/>
              </a:rPr>
              <a:t>, and in Step (b) to also estimate the approximate posterior of the volume V, which is a parameter included in q. The approximate posterior of V provides an approximate measure of uncertainty on the homogeneous reconstruction</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19</a:t>
            </a:fld>
            <a:endParaRPr lang="zh-TW" altLang="en-US"/>
          </a:p>
        </p:txBody>
      </p:sp>
    </p:spTree>
    <p:extLst>
      <p:ext uri="{BB962C8B-B14F-4D97-AF65-F5344CB8AC3E}">
        <p14:creationId xmlns:p14="http://schemas.microsoft.com/office/powerpoint/2010/main" val="3873996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For EM and </a:t>
            </a:r>
            <a:r>
              <a:rPr lang="en-US" altLang="zh-TW" sz="1200" b="0" i="0" u="none" strike="noStrike" kern="1200" baseline="0" dirty="0" err="1">
                <a:solidFill>
                  <a:schemeClr val="tx1"/>
                </a:solidFill>
                <a:latin typeface="+mn-lt"/>
                <a:ea typeface="+mn-ea"/>
                <a:cs typeface="+mn-cs"/>
              </a:rPr>
              <a:t>variational</a:t>
            </a:r>
            <a:r>
              <a:rPr lang="en-US" altLang="zh-TW" sz="1200" b="0" i="0" u="none" strike="noStrike" kern="1200" baseline="0" dirty="0">
                <a:solidFill>
                  <a:schemeClr val="tx1"/>
                </a:solidFill>
                <a:latin typeface="+mn-lt"/>
                <a:ea typeface="+mn-ea"/>
                <a:cs typeface="+mn-cs"/>
              </a:rPr>
              <a:t> EM algorithms, the optimizations (a)-(b) can be conducted fully at each iteration, or only a gradient step can be performed</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22</a:t>
            </a:fld>
            <a:endParaRPr lang="zh-TW" altLang="en-US"/>
          </a:p>
        </p:txBody>
      </p:sp>
    </p:spTree>
    <p:extLst>
      <p:ext uri="{BB962C8B-B14F-4D97-AF65-F5344CB8AC3E}">
        <p14:creationId xmlns:p14="http://schemas.microsoft.com/office/powerpoint/2010/main" val="177433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We also note that, due to the volume of the data in </a:t>
            </a:r>
            <a:r>
              <a:rPr lang="en-US" altLang="zh-TW" sz="1200" b="0" i="0" u="none" strike="noStrike" kern="1200" baseline="0" dirty="0" err="1">
                <a:solidFill>
                  <a:schemeClr val="tx1"/>
                </a:solidFill>
                <a:latin typeface="+mn-lt"/>
                <a:ea typeface="+mn-ea"/>
                <a:cs typeface="+mn-cs"/>
              </a:rPr>
              <a:t>cryo</a:t>
            </a:r>
            <a:r>
              <a:rPr lang="en-US" altLang="zh-TW" sz="1200" b="0" i="0" u="none" strike="noStrike" kern="1200" baseline="0" dirty="0">
                <a:solidFill>
                  <a:schemeClr val="tx1"/>
                </a:solidFill>
                <a:latin typeface="+mn-lt"/>
                <a:ea typeface="+mn-ea"/>
                <a:cs typeface="+mn-cs"/>
              </a:rPr>
              <a:t>-EM, exact Bayesian inference procedures — such as Gibbs sampling or Hamiltonian Monte Carlo —cannot be easily deployed because of computational constraints. </a:t>
            </a:r>
            <a:r>
              <a:rPr lang="en-US" altLang="zh-TW" sz="1200" b="0" i="0" u="none" strike="noStrike" kern="1200" baseline="0" dirty="0" err="1">
                <a:solidFill>
                  <a:schemeClr val="tx1"/>
                </a:solidFill>
                <a:latin typeface="+mn-lt"/>
                <a:ea typeface="+mn-ea"/>
                <a:cs typeface="+mn-cs"/>
              </a:rPr>
              <a:t>Cryo</a:t>
            </a:r>
            <a:r>
              <a:rPr lang="en-US" altLang="zh-TW" sz="1200" b="0" i="0" u="none" strike="noStrike" kern="1200" baseline="0" dirty="0">
                <a:solidFill>
                  <a:schemeClr val="tx1"/>
                </a:solidFill>
                <a:latin typeface="+mn-lt"/>
                <a:ea typeface="+mn-ea"/>
                <a:cs typeface="+mn-cs"/>
              </a:rPr>
              <a:t>-EM reconstruction methods thus have to use the scalable inference schemes described in this review, that possibly approximate in the sense that they often approximate the true posterior of the hidden variables by another distribution q.</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23</a:t>
            </a:fld>
            <a:endParaRPr lang="zh-TW" altLang="en-US"/>
          </a:p>
        </p:txBody>
      </p:sp>
    </p:spTree>
    <p:extLst>
      <p:ext uri="{BB962C8B-B14F-4D97-AF65-F5344CB8AC3E}">
        <p14:creationId xmlns:p14="http://schemas.microsoft.com/office/powerpoint/2010/main" val="172681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r>
              <a:rPr lang="en-US" dirty="0">
                <a:hlinkClick r:id="rId3"/>
              </a:rPr>
              <a:t>https://cryosparc.com/blog/2019-ncov</a:t>
            </a:r>
            <a:endParaRPr lang="en-US" dirty="0"/>
          </a:p>
          <a:p>
            <a:r>
              <a:rPr lang="en-US" altLang="zh-TW" i="1" dirty="0"/>
              <a:t>3D Variability Analysis in </a:t>
            </a:r>
            <a:r>
              <a:rPr lang="en-US" altLang="zh-TW" i="1" dirty="0" err="1"/>
              <a:t>cryoSPARC</a:t>
            </a:r>
            <a:r>
              <a:rPr lang="en-US" altLang="zh-TW" i="1" dirty="0"/>
              <a:t> v2 resolves flexible conformational change of the S-protein</a:t>
            </a:r>
          </a:p>
          <a:p>
            <a:endParaRPr lang="en-US" i="1" dirty="0"/>
          </a:p>
          <a:p>
            <a:r>
              <a:rPr lang="en-US" altLang="zh-TW" dirty="0"/>
              <a:t>A founding principle of structural biology is that, </a:t>
            </a:r>
            <a:r>
              <a:rPr lang="en-US" altLang="zh-TW" i="1" dirty="0"/>
              <a:t>once researchers can directly observe macromolecules in enough detail, it should be possible to understand how their 3D structures confer their biological functions</a:t>
            </a:r>
            <a:r>
              <a:rPr lang="en-US" altLang="zh-TW" dirty="0"/>
              <a:t>. Indeed, many scientific advances have relied on directly observing the world around us in as much detail as possible, and efforts are increasingly being dedicated to visualizing the atomic structures of biological components that have a key role in human disease.</a:t>
            </a:r>
          </a:p>
          <a:p>
            <a:endParaRPr lang="en-US" altLang="zh-TW" dirty="0"/>
          </a:p>
          <a:p>
            <a:r>
              <a:rPr lang="en-US" altLang="zh-TW" dirty="0" err="1"/>
              <a:t>Nmr</a:t>
            </a:r>
            <a:r>
              <a:rPr lang="en-US" altLang="zh-TW" dirty="0"/>
              <a:t> hard to solve large protein</a:t>
            </a:r>
          </a:p>
          <a:p>
            <a:endParaRPr lang="en-US" dirty="0"/>
          </a:p>
          <a:p>
            <a:r>
              <a:rPr lang="en-US" dirty="0"/>
              <a:t>https://deepmind.com/research/case-studies/alphafold</a:t>
            </a:r>
          </a:p>
          <a:p>
            <a:r>
              <a:rPr lang="en-US" altLang="zh-TW" sz="1200" b="0" i="0" kern="1200" dirty="0">
                <a:solidFill>
                  <a:schemeClr val="tx1"/>
                </a:solidFill>
                <a:effectLst/>
                <a:latin typeface="+mn-lt"/>
                <a:ea typeface="+mn-ea"/>
                <a:cs typeface="+mn-cs"/>
              </a:rPr>
              <a:t>Inside every cell in your body, billions of tiny molecular machines are hard at work. They’re what allow your eyes to detect light, your neurons to fire, and the ‘instructions’ in your DNA to be read, which make you the unique person you are.</a:t>
            </a:r>
          </a:p>
          <a:p>
            <a:r>
              <a:rPr lang="en-US" altLang="zh-TW" sz="1200" b="0" i="0" kern="1200" dirty="0">
                <a:solidFill>
                  <a:schemeClr val="tx1"/>
                </a:solidFill>
                <a:effectLst/>
                <a:latin typeface="+mn-lt"/>
                <a:ea typeface="+mn-ea"/>
                <a:cs typeface="+mn-cs"/>
              </a:rPr>
              <a:t>Currently, there are around </a:t>
            </a:r>
            <a:r>
              <a:rPr lang="en-US" altLang="zh-TW" sz="1200" b="0" i="0" u="none" strike="noStrike" kern="1200" dirty="0">
                <a:solidFill>
                  <a:schemeClr val="tx1"/>
                </a:solidFill>
                <a:effectLst/>
                <a:latin typeface="+mn-lt"/>
                <a:ea typeface="+mn-ea"/>
                <a:cs typeface="+mn-cs"/>
                <a:hlinkClick r:id="rId4"/>
              </a:rPr>
              <a:t>200 million known proteins</a:t>
            </a:r>
            <a:r>
              <a:rPr lang="en-US" altLang="zh-TW" sz="1200" b="0" i="0" kern="1200" dirty="0">
                <a:solidFill>
                  <a:schemeClr val="tx1"/>
                </a:solidFill>
                <a:effectLst/>
                <a:latin typeface="+mn-lt"/>
                <a:ea typeface="+mn-ea"/>
                <a:cs typeface="+mn-cs"/>
              </a:rPr>
              <a:t>, with another 30 million found every year. Each one has a unique 3D shape that determines how it works and what it does.</a:t>
            </a:r>
          </a:p>
          <a:p>
            <a:r>
              <a:rPr lang="en-US" altLang="zh-TW" sz="1200" b="0" kern="1200" dirty="0">
                <a:solidFill>
                  <a:schemeClr val="tx1"/>
                </a:solidFill>
                <a:effectLst/>
                <a:latin typeface="+mn-lt"/>
                <a:ea typeface="+mn-ea"/>
                <a:cs typeface="+mn-cs"/>
              </a:rPr>
              <a:t>But figuring out the exact structure of a protein remains an expensive and often time-consuming process, meaning we only know the </a:t>
            </a:r>
            <a:r>
              <a:rPr lang="en-US" altLang="zh-TW" sz="1200" b="0" u="none" strike="noStrike" kern="1200" dirty="0">
                <a:solidFill>
                  <a:schemeClr val="tx1"/>
                </a:solidFill>
                <a:effectLst/>
                <a:latin typeface="+mn-lt"/>
                <a:ea typeface="+mn-ea"/>
                <a:cs typeface="+mn-cs"/>
                <a:hlinkClick r:id="rId5"/>
              </a:rPr>
              <a:t>exact 3D structure</a:t>
            </a:r>
            <a:r>
              <a:rPr lang="en-US" altLang="zh-TW" sz="1200" b="0" kern="1200" dirty="0">
                <a:solidFill>
                  <a:schemeClr val="tx1"/>
                </a:solidFill>
                <a:effectLst/>
                <a:latin typeface="+mn-lt"/>
                <a:ea typeface="+mn-ea"/>
                <a:cs typeface="+mn-cs"/>
              </a:rPr>
              <a:t> of a tiny fraction of the proteins known to science. </a:t>
            </a:r>
          </a:p>
          <a:p>
            <a:r>
              <a:rPr lang="en-US" altLang="zh-TW" sz="1200" b="0" kern="1200" dirty="0">
                <a:solidFill>
                  <a:schemeClr val="tx1"/>
                </a:solidFill>
                <a:effectLst/>
                <a:latin typeface="+mn-lt"/>
                <a:ea typeface="+mn-ea"/>
                <a:cs typeface="+mn-cs"/>
              </a:rPr>
              <a:t>Finding a way to close this rapidly expanding gap and predict the structure of millions of unknown proteins could not only help us tackle disease and more quickly find new medicines but perhaps also unlock the mysteries of how life itself works.</a:t>
            </a:r>
          </a:p>
          <a:p>
            <a:endParaRPr 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a:t>
            </a:fld>
            <a:endParaRPr lang="zh-TW" altLang="en-US"/>
          </a:p>
        </p:txBody>
      </p:sp>
    </p:spTree>
    <p:extLst>
      <p:ext uri="{BB962C8B-B14F-4D97-AF65-F5344CB8AC3E}">
        <p14:creationId xmlns:p14="http://schemas.microsoft.com/office/powerpoint/2010/main" val="1124477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a:bodyPr>
          <a:lstStyle/>
          <a:p>
            <a:r>
              <a:rPr lang="en-US" altLang="zh-TW" sz="1200" b="0" i="0" u="none" strike="noStrike" kern="1200" baseline="0" dirty="0">
                <a:solidFill>
                  <a:schemeClr val="tx1"/>
                </a:solidFill>
                <a:latin typeface="+mn-lt"/>
                <a:ea typeface="+mn-ea"/>
                <a:cs typeface="+mn-cs"/>
              </a:rPr>
              <a:t>The non-convex nature of the problem puts it at very high-risk of being non robust and sensitive to initialization — this is a phenomenon sometimes referred to as “Einstein from noise” : the model is too heavily biased towards a reference template, and the optimization scheme fails to find the true signal in the data — “hallucinating” instead a solution close to the initialization point. </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Furthermore, the inference methods presented often make use of </a:t>
            </a:r>
            <a:r>
              <a:rPr lang="en-US" altLang="zh-TW" sz="1200" b="1" i="0" u="none" strike="noStrike" kern="1200" baseline="0" dirty="0">
                <a:solidFill>
                  <a:schemeClr val="tx1"/>
                </a:solidFill>
                <a:latin typeface="+mn-lt"/>
                <a:ea typeface="+mn-ea"/>
                <a:cs typeface="+mn-cs"/>
              </a:rPr>
              <a:t>additional implementation tricks (e.g. warm-starting with a known shape), and specific regularization schemes </a:t>
            </a:r>
            <a:r>
              <a:rPr lang="en-US" altLang="zh-TW" sz="1200" b="0" i="0" u="none" strike="noStrike" kern="1200" baseline="0" dirty="0">
                <a:solidFill>
                  <a:schemeClr val="tx1"/>
                </a:solidFill>
                <a:latin typeface="+mn-lt"/>
                <a:ea typeface="+mn-ea"/>
                <a:cs typeface="+mn-cs"/>
              </a:rPr>
              <a:t>(described in Appendix 4.2-4.4). The importance of implementation tricks and regularizations, and combinations thereof, is still ill-understood and would require an in-depth analysis. For instance, </a:t>
            </a:r>
            <a:r>
              <a:rPr lang="en-US" altLang="zh-TW" sz="1200" b="0" i="0" u="none" strike="noStrike" kern="1200" baseline="0" dirty="0" err="1">
                <a:solidFill>
                  <a:schemeClr val="tx1"/>
                </a:solidFill>
                <a:latin typeface="+mn-lt"/>
                <a:ea typeface="+mn-ea"/>
                <a:cs typeface="+mn-cs"/>
              </a:rPr>
              <a:t>atomVAE</a:t>
            </a:r>
            <a:r>
              <a:rPr lang="en-US" altLang="zh-TW" sz="1200" b="0" i="0" u="none" strike="noStrike" kern="1200" baseline="0" dirty="0">
                <a:solidFill>
                  <a:schemeClr val="tx1"/>
                </a:solidFill>
                <a:latin typeface="+mn-lt"/>
                <a:ea typeface="+mn-ea"/>
                <a:cs typeface="+mn-cs"/>
              </a:rPr>
              <a:t> reports that warm-starting their algorithm is essential in ensuring the success of the volume recovery: they suggest starting with initial phase of pose-only training, which, once </a:t>
            </a:r>
            <a:r>
              <a:rPr lang="en-US" altLang="zh-TW" sz="1200" b="0" i="0" u="none" strike="noStrike" kern="1200" baseline="0" dirty="0" err="1">
                <a:solidFill>
                  <a:schemeClr val="tx1"/>
                </a:solidFill>
                <a:latin typeface="+mn-lt"/>
                <a:ea typeface="+mn-ea"/>
                <a:cs typeface="+mn-cs"/>
              </a:rPr>
              <a:t>realised</a:t>
            </a:r>
            <a:r>
              <a:rPr lang="en-US" altLang="zh-TW" sz="1200" b="0" i="0" u="none" strike="noStrike" kern="1200" baseline="0" dirty="0">
                <a:solidFill>
                  <a:schemeClr val="tx1"/>
                </a:solidFill>
                <a:latin typeface="+mn-lt"/>
                <a:ea typeface="+mn-ea"/>
                <a:cs typeface="+mn-cs"/>
              </a:rPr>
              <a:t>, ensures that the further joint learning of poses and volume is successful. </a:t>
            </a:r>
          </a:p>
          <a:p>
            <a:r>
              <a:rPr lang="en-US" altLang="zh-TW" sz="1200" b="0" i="0" u="none" strike="noStrike" kern="1200" baseline="0">
                <a:solidFill>
                  <a:schemeClr val="tx1"/>
                </a:solidFill>
                <a:latin typeface="+mn-lt"/>
                <a:ea typeface="+mn-ea"/>
                <a:cs typeface="+mn-cs"/>
              </a:rPr>
              <a:t>This </a:t>
            </a:r>
            <a:r>
              <a:rPr lang="en-US" altLang="zh-TW" sz="1200" b="0" i="0" u="none" strike="noStrike" kern="1200" baseline="0" dirty="0">
                <a:solidFill>
                  <a:schemeClr val="tx1"/>
                </a:solidFill>
                <a:latin typeface="+mn-lt"/>
                <a:ea typeface="+mn-ea"/>
                <a:cs typeface="+mn-cs"/>
              </a:rPr>
              <a:t>hints towards a difficult optimization landscape for this method, and its great sensitivity o to initial conditions. Moreover, each inference method (from Section 2) uses a different parameterization of the volume (from Section 1). It is thus challenging to </a:t>
            </a:r>
            <a:r>
              <a:rPr lang="en-US" altLang="zh-TW" sz="1200" b="1" i="0" u="none" strike="noStrike" kern="1200" baseline="0" dirty="0">
                <a:solidFill>
                  <a:schemeClr val="tx1"/>
                </a:solidFill>
                <a:latin typeface="+mn-lt"/>
                <a:ea typeface="+mn-ea"/>
                <a:cs typeface="+mn-cs"/>
              </a:rPr>
              <a:t>disentangle the importance of each choice in the reconstruction pipeline</a:t>
            </a:r>
            <a:r>
              <a:rPr lang="en-US" altLang="zh-TW" sz="1200" b="0" i="0" u="none" strike="noStrike" kern="1200" baseline="0" dirty="0">
                <a:solidFill>
                  <a:schemeClr val="tx1"/>
                </a:solidFill>
                <a:latin typeface="+mn-lt"/>
                <a:ea typeface="+mn-ea"/>
                <a:cs typeface="+mn-cs"/>
              </a:rPr>
              <a:t>.</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As such, such sophisticated methods can further benefit from gains in efficiency (both from the computational side and in terms of memory requirements). The efficient updating of a model’s parameters can thus be considered as a current computational bottleneck and offers an interesting avenue for future research.</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25</a:t>
            </a:fld>
            <a:endParaRPr lang="zh-TW" altLang="en-US"/>
          </a:p>
        </p:txBody>
      </p:sp>
    </p:spTree>
    <p:extLst>
      <p:ext uri="{BB962C8B-B14F-4D97-AF65-F5344CB8AC3E}">
        <p14:creationId xmlns:p14="http://schemas.microsoft.com/office/powerpoint/2010/main" val="389711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There seems to be a crucial need for more in-depth and systematic studies of these methods of (a) sensitivity to initialization and (b) robustness to error in the different components of the model</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26</a:t>
            </a:fld>
            <a:endParaRPr lang="zh-TW" altLang="en-US"/>
          </a:p>
        </p:txBody>
      </p:sp>
    </p:spTree>
    <p:extLst>
      <p:ext uri="{BB962C8B-B14F-4D97-AF65-F5344CB8AC3E}">
        <p14:creationId xmlns:p14="http://schemas.microsoft.com/office/powerpoint/2010/main" val="496425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zh-TW" dirty="0"/>
              <a:t>When we use normal (Gaussian) distributions for each class, this leads to linear or quadratic discriminant analysis. However, this approach is quite general, and other distributions can be used as well. We will focus on normal distributions</a:t>
            </a:r>
            <a:endParaRPr lang="zh-TW" altLang="en-US" dirty="0"/>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pPr>
              <a:defRPr/>
            </a:pPr>
            <a:fld id="{5B5EFBDB-032D-43FD-B762-F4099B6A73D5}" type="slidenum">
              <a:rPr lang="zh-TW" altLang="en-US" smtClean="0"/>
              <a:pPr>
                <a:defRPr/>
              </a:pPr>
              <a:t>29</a:t>
            </a:fld>
            <a:endParaRPr lang="zh-TW" altLang="en-US"/>
          </a:p>
        </p:txBody>
      </p:sp>
    </p:spTree>
    <p:extLst>
      <p:ext uri="{BB962C8B-B14F-4D97-AF65-F5344CB8AC3E}">
        <p14:creationId xmlns:p14="http://schemas.microsoft.com/office/powerpoint/2010/main" val="2220448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𝑄</m:t>
                        </m:r>
                      </m:e>
                      <m:sub>
                        <m:r>
                          <a:rPr lang="en-US" altLang="zh-TW" sz="1200" i="1">
                            <a:latin typeface="Cambria Math" panose="02040503050406030204" pitchFamily="18" charset="0"/>
                          </a:rPr>
                          <m:t>𝑖</m:t>
                        </m:r>
                      </m:sub>
                    </m:sSub>
                  </m:oMath>
                </a14:m>
                <a:r>
                  <a:rPr lang="zh-TW" altLang="en-US" dirty="0"/>
                  <a:t> </a:t>
                </a:r>
                <a:r>
                  <a:rPr lang="en-US" altLang="zh-TW" dirty="0"/>
                  <a:t>is some distribution</a:t>
                </a:r>
                <a:endParaRPr lang="zh-TW" altLang="en-US" dirty="0"/>
              </a:p>
            </p:txBody>
          </p:sp>
        </mc:Choice>
        <mc:Fallback xmlns="">
          <p:sp>
            <p:nvSpPr>
              <p:cNvPr id="3" name="備忘稿版面配置區 2"/>
              <p:cNvSpPr>
                <a:spLocks noGrp="1"/>
              </p:cNvSpPr>
              <p:nvPr>
                <p:ph type="body" idx="1"/>
              </p:nvPr>
            </p:nvSpPr>
            <p:spPr/>
            <p:txBody>
              <a:bodyPr/>
              <a:lstStyle/>
              <a:p>
                <a:r>
                  <a:rPr lang="en-US" altLang="zh-TW" sz="1200" i="0">
                    <a:latin typeface="Cambria Math" panose="02040503050406030204" pitchFamily="18" charset="0"/>
                  </a:rPr>
                  <a:t>𝑄</a:t>
                </a:r>
                <a:r>
                  <a:rPr lang="en-US" altLang="zh-TW" sz="1200" i="0" smtClean="0">
                    <a:latin typeface="Cambria Math" panose="02040503050406030204" pitchFamily="18" charset="0"/>
                  </a:rPr>
                  <a:t>_</a:t>
                </a:r>
                <a:r>
                  <a:rPr lang="en-US" altLang="zh-TW" sz="1200" i="0">
                    <a:latin typeface="Cambria Math" panose="02040503050406030204" pitchFamily="18" charset="0"/>
                  </a:rPr>
                  <a:t>𝑖</a:t>
                </a:r>
                <a:r>
                  <a:rPr lang="zh-TW" altLang="en-US" dirty="0" smtClean="0"/>
                  <a:t> </a:t>
                </a:r>
                <a:r>
                  <a:rPr lang="en-US" altLang="zh-TW" dirty="0" smtClean="0"/>
                  <a:t>is some distribution</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30</a:t>
            </a:fld>
            <a:endParaRPr lang="zh-TW" altLang="en-US"/>
          </a:p>
        </p:txBody>
      </p:sp>
    </p:spTree>
    <p:extLst>
      <p:ext uri="{BB962C8B-B14F-4D97-AF65-F5344CB8AC3E}">
        <p14:creationId xmlns:p14="http://schemas.microsoft.com/office/powerpoint/2010/main" val="1320491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When there is no noise weight of</a:t>
                </a:r>
                <a:r>
                  <a:rPr lang="en-US" altLang="zh-TW" baseline="0" dirty="0"/>
                  <a:t> MLE is 1 only at the lowest MSE orientation which is exactly the same as projection matching</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smtClean="0"/>
                  <a:t>In noiseless environment they are equivalent</a:t>
                </a:r>
                <a:r>
                  <a:rPr lang="zh-TW" altLang="en-US" b="0" i="0" smtClean="0">
                    <a:latin typeface="Cambria Math" panose="02040503050406030204" pitchFamily="18" charset="0"/>
                  </a:rPr>
                  <a:t>𝜎</a:t>
                </a:r>
                <a:r>
                  <a:rPr lang="en-US" altLang="zh-TW" b="0" i="0" smtClean="0">
                    <a:latin typeface="Cambria Math" panose="02040503050406030204" pitchFamily="18" charset="0"/>
                  </a:rPr>
                  <a:t>﷮𝐼𝐽</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32</a:t>
            </a:fld>
            <a:endParaRPr lang="zh-TW" altLang="en-US"/>
          </a:p>
        </p:txBody>
      </p:sp>
    </p:spTree>
    <p:extLst>
      <p:ext uri="{BB962C8B-B14F-4D97-AF65-F5344CB8AC3E}">
        <p14:creationId xmlns:p14="http://schemas.microsoft.com/office/powerpoint/2010/main" val="2421596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33</a:t>
            </a:fld>
            <a:endParaRPr lang="zh-TW" altLang="en-US"/>
          </a:p>
        </p:txBody>
      </p:sp>
    </p:spTree>
    <p:extLst>
      <p:ext uri="{BB962C8B-B14F-4D97-AF65-F5344CB8AC3E}">
        <p14:creationId xmlns:p14="http://schemas.microsoft.com/office/powerpoint/2010/main" val="1153471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Even though a GAN iterates two steps, including one step related to the estimation of the model’s parameters, its framework differ from the variations of the EM algorithm in the sense that the hidden variables are not inferred: it is enough to be able to randomly sample from them from some prior distribution.</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35</a:t>
            </a:fld>
            <a:endParaRPr lang="zh-TW" altLang="en-US"/>
          </a:p>
        </p:txBody>
      </p:sp>
    </p:spTree>
    <p:extLst>
      <p:ext uri="{BB962C8B-B14F-4D97-AF65-F5344CB8AC3E}">
        <p14:creationId xmlns:p14="http://schemas.microsoft.com/office/powerpoint/2010/main" val="3193832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Times New Roman" panose="02020603050405020304" pitchFamily="18" charset="0"/>
                <a:cs typeface="Times New Roman" panose="02020603050405020304" pitchFamily="18" charset="0"/>
              </a:rPr>
              <a:t>but still face considerable hurdles when applied to experimental </a:t>
            </a:r>
            <a:r>
              <a:rPr lang="en-US" altLang="zh-TW" dirty="0" err="1">
                <a:latin typeface="Times New Roman" panose="02020603050405020304" pitchFamily="18" charset="0"/>
                <a:cs typeface="Times New Roman" panose="02020603050405020304" pitchFamily="18" charset="0"/>
              </a:rPr>
              <a:t>cryo</a:t>
            </a:r>
            <a:r>
              <a:rPr lang="en-US" altLang="zh-TW" dirty="0">
                <a:latin typeface="Times New Roman" panose="02020603050405020304" pitchFamily="18" charset="0"/>
                <a:cs typeface="Times New Roman" panose="02020603050405020304" pitchFamily="18" charset="0"/>
              </a:rPr>
              <a:t>-EM images</a:t>
            </a:r>
          </a:p>
          <a:p>
            <a:endParaRPr lang="en-US" altLang="zh-TW" dirty="0">
              <a:latin typeface="Times New Roman" panose="02020603050405020304" pitchFamily="18" charset="0"/>
              <a:cs typeface="Times New Roman" panose="02020603050405020304" pitchFamily="18" charset="0"/>
            </a:endParaRPr>
          </a:p>
          <a:p>
            <a:r>
              <a:rPr lang="en-US" altLang="zh-TW" dirty="0"/>
              <a:t>physicists, structural biologists, computer scientists, statisticians, and applied mathematicians</a:t>
            </a:r>
          </a:p>
          <a:p>
            <a:endParaRPr lang="en-US" altLang="zh-TW" dirty="0"/>
          </a:p>
          <a:p>
            <a:r>
              <a:rPr lang="en-US" altLang="zh-TW" dirty="0"/>
              <a:t>Deep Unsupervised Learning - to learn representations without labels</a:t>
            </a:r>
          </a:p>
          <a:p>
            <a:r>
              <a:rPr lang="en-US" altLang="zh-TW" dirty="0"/>
              <a:t>Self-Supervised Learning - Create your own supervision through pretext tasks</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a:t>
            </a:fld>
            <a:endParaRPr lang="zh-TW" altLang="en-US"/>
          </a:p>
        </p:txBody>
      </p:sp>
    </p:spTree>
    <p:extLst>
      <p:ext uri="{BB962C8B-B14F-4D97-AF65-F5344CB8AC3E}">
        <p14:creationId xmlns:p14="http://schemas.microsoft.com/office/powerpoint/2010/main" val="414923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228600" indent="-228600">
              <a:buFont typeface="+mj-lt"/>
              <a:buAutoNum type="arabicPeriod"/>
            </a:pPr>
            <a:r>
              <a:rPr lang="en-US" altLang="zh-TW" sz="1200" b="0" i="0" u="none" strike="noStrike" kern="1200" baseline="0" dirty="0" err="1">
                <a:solidFill>
                  <a:schemeClr val="tx1"/>
                </a:solidFill>
                <a:latin typeface="+mn-lt"/>
                <a:ea typeface="+mn-ea"/>
                <a:cs typeface="+mn-cs"/>
              </a:rPr>
              <a:t>Ri</a:t>
            </a:r>
            <a:r>
              <a:rPr lang="en-US" altLang="zh-TW" sz="1200" b="0" i="0" u="none" strike="noStrike" kern="1200" baseline="0" dirty="0">
                <a:solidFill>
                  <a:schemeClr val="tx1"/>
                </a:solidFill>
                <a:latin typeface="+mn-lt"/>
                <a:ea typeface="+mn-ea"/>
                <a:cs typeface="+mn-cs"/>
              </a:rPr>
              <a:t> is a 3D rotation representing the 3D orientation of the volume V(</a:t>
            </a:r>
            <a:r>
              <a:rPr lang="en-US" altLang="zh-TW" sz="1200" b="0" i="0" u="none" strike="noStrike" kern="1200" baseline="0" dirty="0" err="1">
                <a:solidFill>
                  <a:schemeClr val="tx1"/>
                </a:solidFill>
                <a:latin typeface="+mn-lt"/>
                <a:ea typeface="+mn-ea"/>
                <a:cs typeface="+mn-cs"/>
              </a:rPr>
              <a:t>i</a:t>
            </a:r>
            <a:r>
              <a:rPr lang="en-US" altLang="zh-TW" sz="1200" b="0" i="0" u="none" strike="noStrike" kern="1200" baseline="0" dirty="0">
                <a:solidFill>
                  <a:schemeClr val="tx1"/>
                </a:solidFill>
                <a:latin typeface="+mn-lt"/>
                <a:ea typeface="+mn-ea"/>
                <a:cs typeface="+mn-cs"/>
              </a:rPr>
              <a:t>) with respect to the direction of the electron beam.</a:t>
            </a:r>
          </a:p>
          <a:p>
            <a:pPr marL="228600" indent="-228600">
              <a:buFont typeface="+mj-lt"/>
              <a:buAutoNum type="arabicPeriod"/>
            </a:pPr>
            <a:r>
              <a:rPr lang="en-US" altLang="zh-TW" sz="1200" b="0" i="0" u="none" strike="noStrike" kern="1200" baseline="0" dirty="0">
                <a:solidFill>
                  <a:schemeClr val="tx1"/>
                </a:solidFill>
                <a:latin typeface="+mn-lt"/>
                <a:ea typeface="+mn-ea"/>
                <a:cs typeface="+mn-cs"/>
              </a:rPr>
              <a:t>The oriented volume is subsequently “pierced through” by the electron beam and projected onto the detector—an operation represented in Equation (1) by the 2D-projection operator P2D. </a:t>
            </a:r>
          </a:p>
          <a:p>
            <a:pPr marL="228600" indent="-228600">
              <a:buFont typeface="+mj-lt"/>
              <a:buAutoNum type="arabicPeriod"/>
            </a:pPr>
            <a:r>
              <a:rPr lang="en-US" altLang="zh-TW" sz="1200" b="0" i="0" u="none" strike="noStrike" kern="1200" baseline="0" dirty="0">
                <a:solidFill>
                  <a:schemeClr val="tx1"/>
                </a:solidFill>
                <a:latin typeface="+mn-lt"/>
                <a:ea typeface="+mn-ea"/>
                <a:cs typeface="+mn-cs"/>
              </a:rPr>
              <a:t>The variable </a:t>
            </a:r>
            <a:r>
              <a:rPr lang="en-US" altLang="zh-TW" sz="1200" b="0" i="0" u="none" strike="noStrike" kern="1200" baseline="0" dirty="0" err="1">
                <a:solidFill>
                  <a:schemeClr val="tx1"/>
                </a:solidFill>
                <a:latin typeface="+mn-lt"/>
                <a:ea typeface="+mn-ea"/>
                <a:cs typeface="+mn-cs"/>
              </a:rPr>
              <a:t>ti</a:t>
            </a:r>
            <a:r>
              <a:rPr lang="en-US" altLang="zh-TW" sz="1200" b="0" i="0" u="none" strike="noStrike" kern="1200" baseline="0" dirty="0">
                <a:solidFill>
                  <a:schemeClr val="tx1"/>
                </a:solidFill>
                <a:latin typeface="+mn-lt"/>
                <a:ea typeface="+mn-ea"/>
                <a:cs typeface="+mn-cs"/>
              </a:rPr>
              <a:t> represents the 2D translation of the projected volume with respect to the </a:t>
            </a:r>
            <a:r>
              <a:rPr lang="en-US" altLang="zh-TW" sz="1200" b="0" i="0" u="none" strike="noStrike" kern="1200" baseline="0" dirty="0" err="1">
                <a:solidFill>
                  <a:schemeClr val="tx1"/>
                </a:solidFill>
                <a:latin typeface="+mn-lt"/>
                <a:ea typeface="+mn-ea"/>
                <a:cs typeface="+mn-cs"/>
              </a:rPr>
              <a:t>centre</a:t>
            </a:r>
            <a:r>
              <a:rPr lang="en-US" altLang="zh-TW" sz="1200" b="0" i="0" u="none" strike="noStrike" kern="1200" baseline="0" dirty="0">
                <a:solidFill>
                  <a:schemeClr val="tx1"/>
                </a:solidFill>
                <a:latin typeface="+mn-lt"/>
                <a:ea typeface="+mn-ea"/>
                <a:cs typeface="+mn-cs"/>
              </a:rPr>
              <a:t> of the image. </a:t>
            </a:r>
          </a:p>
          <a:p>
            <a:pPr marL="228600" indent="-228600">
              <a:buFont typeface="+mj-lt"/>
              <a:buAutoNum type="arabicPeriod"/>
            </a:pPr>
            <a:r>
              <a:rPr lang="en-US" altLang="zh-TW" sz="1200" b="0" i="0" u="none" strike="noStrike" kern="1200" baseline="0" dirty="0">
                <a:solidFill>
                  <a:schemeClr val="tx1"/>
                </a:solidFill>
                <a:latin typeface="+mn-lt"/>
                <a:ea typeface="+mn-ea"/>
                <a:cs typeface="+mn-cs"/>
              </a:rPr>
              <a:t>The effect of the microscope’s lens system is modeled through the convolution  of the 2D projection by an image-dependent operator </a:t>
            </a:r>
            <a:r>
              <a:rPr lang="en-US" altLang="zh-TW" sz="1200" b="0" i="0" u="none" strike="noStrike" kern="1200" baseline="0" dirty="0" err="1">
                <a:solidFill>
                  <a:schemeClr val="tx1"/>
                </a:solidFill>
                <a:latin typeface="+mn-lt"/>
                <a:ea typeface="+mn-ea"/>
                <a:cs typeface="+mn-cs"/>
              </a:rPr>
              <a:t>PSFi</a:t>
            </a:r>
            <a:r>
              <a:rPr lang="en-US" altLang="zh-TW" sz="1200" b="0" i="0" u="none" strike="noStrike" kern="1200" baseline="0" dirty="0">
                <a:solidFill>
                  <a:schemeClr val="tx1"/>
                </a:solidFill>
                <a:latin typeface="+mn-lt"/>
                <a:ea typeface="+mn-ea"/>
                <a:cs typeface="+mn-cs"/>
              </a:rPr>
              <a:t> called the Point Spread Function (PSF) of the microscope whose parameters such as the defocus can be image dependent. </a:t>
            </a:r>
          </a:p>
          <a:p>
            <a:pPr marL="228600" indent="-228600">
              <a:buFont typeface="+mj-lt"/>
              <a:buAutoNum type="arabicPeriod"/>
            </a:pPr>
            <a:r>
              <a:rPr lang="en-US" altLang="zh-TW" sz="1200" b="0" i="0" u="none" strike="noStrike" kern="1200" baseline="0" dirty="0">
                <a:solidFill>
                  <a:schemeClr val="tx1"/>
                </a:solidFill>
                <a:latin typeface="+mn-lt"/>
                <a:ea typeface="+mn-ea"/>
                <a:cs typeface="+mn-cs"/>
              </a:rPr>
              <a:t>Finally, additional noise is introduced in the observed image, as represented by the variable </a:t>
            </a:r>
            <a:r>
              <a:rPr lang="en-US" altLang="zh-TW" sz="1200" b="0" i="0" u="none" strike="noStrike" kern="1200" baseline="0" dirty="0" err="1">
                <a:solidFill>
                  <a:schemeClr val="tx1"/>
                </a:solidFill>
                <a:latin typeface="+mn-lt"/>
                <a:ea typeface="+mn-ea"/>
                <a:cs typeface="+mn-cs"/>
              </a:rPr>
              <a:t>ei</a:t>
            </a:r>
            <a:r>
              <a:rPr lang="en-US" altLang="zh-TW" sz="1200" b="0" i="0" u="none" strike="noStrike" kern="1200" baseline="0" dirty="0">
                <a:solidFill>
                  <a:schemeClr val="tx1"/>
                </a:solidFill>
                <a:latin typeface="+mn-lt"/>
                <a:ea typeface="+mn-ea"/>
                <a:cs typeface="+mn-cs"/>
              </a:rPr>
              <a:t>, which is typically assumed to be centered with variance s2 </a:t>
            </a:r>
            <a:r>
              <a:rPr lang="en-US" altLang="zh-TW" sz="1200" b="0" i="0" u="none" strike="noStrike" kern="1200" baseline="0" dirty="0" err="1">
                <a:solidFill>
                  <a:schemeClr val="tx1"/>
                </a:solidFill>
                <a:latin typeface="+mn-lt"/>
                <a:ea typeface="+mn-ea"/>
                <a:cs typeface="+mn-cs"/>
              </a:rPr>
              <a:t>i</a:t>
            </a:r>
            <a:r>
              <a:rPr lang="en-US" altLang="zh-TW" sz="1200" b="0" i="0" u="none" strike="noStrike" kern="1200" baseline="0" dirty="0">
                <a:solidFill>
                  <a:schemeClr val="tx1"/>
                </a:solidFill>
                <a:latin typeface="+mn-lt"/>
                <a:ea typeface="+mn-ea"/>
                <a:cs typeface="+mn-cs"/>
              </a:rPr>
              <a:t> .</a:t>
            </a:r>
          </a:p>
          <a:p>
            <a:pPr marL="0" indent="0">
              <a:buFont typeface="+mj-lt"/>
              <a:buNone/>
            </a:pPr>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In Fourier Space, the convolution  of the projected 2D volume by the PSF conveniently becomes an elementwise matrix multiplication </a:t>
            </a:r>
          </a:p>
          <a:p>
            <a:r>
              <a:rPr lang="en-US" altLang="zh-TW" sz="1200" b="0" i="0" u="none" strike="noStrike" kern="1200" baseline="0" dirty="0">
                <a:solidFill>
                  <a:schemeClr val="tx1"/>
                </a:solidFill>
                <a:latin typeface="+mn-lt"/>
                <a:ea typeface="+mn-ea"/>
                <a:cs typeface="+mn-cs"/>
              </a:rPr>
              <a:t>the operator P(</a:t>
            </a:r>
            <a:r>
              <a:rPr lang="en-US" altLang="zh-TW" sz="1200" b="0" i="0" u="none" strike="noStrike" kern="1200" baseline="0" dirty="0" err="1">
                <a:solidFill>
                  <a:schemeClr val="tx1"/>
                </a:solidFill>
                <a:latin typeface="+mn-lt"/>
                <a:ea typeface="+mn-ea"/>
                <a:cs typeface="+mn-cs"/>
              </a:rPr>
              <a:t>Ri;ti</a:t>
            </a:r>
            <a:r>
              <a:rPr lang="en-US" altLang="zh-TW" sz="1200" b="0" i="0" u="none" strike="noStrike" kern="1200" baseline="0" dirty="0">
                <a:solidFill>
                  <a:schemeClr val="tx1"/>
                </a:solidFill>
                <a:latin typeface="+mn-lt"/>
                <a:ea typeface="+mn-ea"/>
                <a:cs typeface="+mn-cs"/>
              </a:rPr>
              <a:t>)</a:t>
            </a:r>
            <a:r>
              <a:rPr lang="en-US" altLang="zh-TW" sz="1200" b="0" i="0" u="none" strike="noStrike" kern="1200" baseline="0" dirty="0" err="1">
                <a:solidFill>
                  <a:schemeClr val="tx1"/>
                </a:solidFill>
                <a:latin typeface="+mn-lt"/>
                <a:ea typeface="+mn-ea"/>
                <a:cs typeface="+mn-cs"/>
              </a:rPr>
              <a:t>i</a:t>
            </a:r>
            <a:r>
              <a:rPr lang="en-US" altLang="zh-TW" sz="1200" b="0" i="0" u="none" strike="noStrike" kern="1200" baseline="0" dirty="0">
                <a:solidFill>
                  <a:schemeClr val="tx1"/>
                </a:solidFill>
                <a:latin typeface="+mn-lt"/>
                <a:ea typeface="+mn-ea"/>
                <a:cs typeface="+mn-cs"/>
              </a:rPr>
              <a:t> first extracts out of ˜V (</a:t>
            </a:r>
            <a:r>
              <a:rPr lang="en-US" altLang="zh-TW" sz="1200" b="0" i="0" u="none" strike="noStrike" kern="1200" baseline="0" dirty="0" err="1">
                <a:solidFill>
                  <a:schemeClr val="tx1"/>
                </a:solidFill>
                <a:latin typeface="+mn-lt"/>
                <a:ea typeface="+mn-ea"/>
                <a:cs typeface="+mn-cs"/>
              </a:rPr>
              <a:t>i</a:t>
            </a:r>
            <a:r>
              <a:rPr lang="en-US" altLang="zh-TW" sz="1200" b="0" i="0" u="none" strike="noStrike" kern="1200" baseline="0" dirty="0">
                <a:solidFill>
                  <a:schemeClr val="tx1"/>
                </a:solidFill>
                <a:latin typeface="+mn-lt"/>
                <a:ea typeface="+mn-ea"/>
                <a:cs typeface="+mn-cs"/>
              </a:rPr>
              <a:t>) a slice oriented by the rotation </a:t>
            </a:r>
            <a:r>
              <a:rPr lang="en-US" altLang="zh-TW" sz="1200" b="0" i="0" u="none" strike="noStrike" kern="1200" baseline="0" dirty="0" err="1">
                <a:solidFill>
                  <a:schemeClr val="tx1"/>
                </a:solidFill>
                <a:latin typeface="+mn-lt"/>
                <a:ea typeface="+mn-ea"/>
                <a:cs typeface="+mn-cs"/>
              </a:rPr>
              <a:t>Ri</a:t>
            </a:r>
            <a:r>
              <a:rPr lang="en-US" altLang="zh-TW" sz="1200" b="0" i="0" u="none" strike="noStrike" kern="1200" baseline="0" dirty="0">
                <a:solidFill>
                  <a:schemeClr val="tx1"/>
                </a:solidFill>
                <a:latin typeface="+mn-lt"/>
                <a:ea typeface="+mn-ea"/>
                <a:cs typeface="+mn-cs"/>
              </a:rPr>
              <a:t> and then applies a phase shift in Fourier space accounting for the 2D translation</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4</a:t>
            </a:fld>
            <a:endParaRPr lang="zh-TW" altLang="en-US"/>
          </a:p>
        </p:txBody>
      </p:sp>
    </p:spTree>
    <p:extLst>
      <p:ext uri="{BB962C8B-B14F-4D97-AF65-F5344CB8AC3E}">
        <p14:creationId xmlns:p14="http://schemas.microsoft.com/office/powerpoint/2010/main" val="24566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As put by Singer et al.8, while they have the potential to impact the quality of the reconstruction by scrambling the signal, they do not bring any information of biological relevance</a:t>
            </a:r>
          </a:p>
          <a:p>
            <a:endParaRPr lang="en-US" altLang="zh-TW" sz="1200" b="0" i="0" u="none" strike="noStrike" kern="1200" baseline="0" dirty="0">
              <a:solidFill>
                <a:schemeClr val="tx1"/>
              </a:solidFill>
              <a:latin typeface="+mn-lt"/>
              <a:ea typeface="+mn-ea"/>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Times New Roman" panose="02020603050405020304" pitchFamily="18" charset="0"/>
                <a:cs typeface="Times New Roman" panose="02020603050405020304" pitchFamily="18" charset="0"/>
              </a:rPr>
              <a:t>to the point where “the cost of image analysis can exceed 500,000 CPU hours on large, expensive computer clusters"10 for a single experiment.</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a:t>
            </a:fld>
            <a:endParaRPr lang="zh-TW" altLang="en-US"/>
          </a:p>
        </p:txBody>
      </p:sp>
    </p:spTree>
    <p:extLst>
      <p:ext uri="{BB962C8B-B14F-4D97-AF65-F5344CB8AC3E}">
        <p14:creationId xmlns:p14="http://schemas.microsoft.com/office/powerpoint/2010/main" val="2013939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In both cases, the family is parametrized by a variable z that encodes information about a molecule’s specific conformation. We use the notations </a:t>
            </a:r>
            <a:r>
              <a:rPr lang="en-US" altLang="zh-TW" sz="1200" b="0" i="0" u="none" strike="noStrike" kern="1200" baseline="0" dirty="0" err="1">
                <a:solidFill>
                  <a:schemeClr val="tx1"/>
                </a:solidFill>
                <a:latin typeface="+mn-lt"/>
                <a:ea typeface="+mn-ea"/>
                <a:cs typeface="+mn-cs"/>
              </a:rPr>
              <a:t>Vz</a:t>
            </a:r>
            <a:r>
              <a:rPr lang="en-US" altLang="zh-TW" sz="1200" b="0" i="0" u="none" strike="noStrike" kern="1200" baseline="0" dirty="0">
                <a:solidFill>
                  <a:schemeClr val="tx1"/>
                </a:solidFill>
                <a:latin typeface="+mn-lt"/>
                <a:ea typeface="+mn-ea"/>
                <a:cs typeface="+mn-cs"/>
              </a:rPr>
              <a:t> and V(z) interchangeably. Note that homogeneous reconstruction can be taken as a special case of this parametrization, in which case V only comprises a single volume, and K = 1 or L = 0. We can now write V(</a:t>
            </a:r>
            <a:r>
              <a:rPr lang="en-US" altLang="zh-TW" sz="1200" b="0" i="0" u="none" strike="noStrike" kern="1200" baseline="0" dirty="0" err="1">
                <a:solidFill>
                  <a:schemeClr val="tx1"/>
                </a:solidFill>
                <a:latin typeface="+mn-lt"/>
                <a:ea typeface="+mn-ea"/>
                <a:cs typeface="+mn-cs"/>
              </a:rPr>
              <a:t>i</a:t>
            </a:r>
            <a:r>
              <a:rPr lang="en-US" altLang="zh-TW" sz="1200" b="0" i="0" u="none" strike="noStrike" kern="1200" baseline="0" dirty="0">
                <a:solidFill>
                  <a:schemeClr val="tx1"/>
                </a:solidFill>
                <a:latin typeface="+mn-lt"/>
                <a:ea typeface="+mn-ea"/>
                <a:cs typeface="+mn-cs"/>
              </a:rPr>
              <a:t>) =V(</a:t>
            </a:r>
            <a:r>
              <a:rPr lang="en-US" altLang="zh-TW" sz="1200" b="0" i="0" u="none" strike="noStrike" kern="1200" baseline="0" dirty="0" err="1">
                <a:solidFill>
                  <a:schemeClr val="tx1"/>
                </a:solidFill>
                <a:latin typeface="+mn-lt"/>
                <a:ea typeface="+mn-ea"/>
                <a:cs typeface="+mn-cs"/>
              </a:rPr>
              <a:t>zi</a:t>
            </a:r>
            <a:r>
              <a:rPr lang="en-US" altLang="zh-TW" sz="1200" b="0" i="0" u="none" strike="noStrike" kern="1200" baseline="0" dirty="0">
                <a:solidFill>
                  <a:schemeClr val="tx1"/>
                </a:solidFill>
                <a:latin typeface="+mn-lt"/>
                <a:ea typeface="+mn-ea"/>
                <a:cs typeface="+mn-cs"/>
              </a:rPr>
              <a:t>) in Equation (1) and ˜V (</a:t>
            </a:r>
            <a:r>
              <a:rPr lang="en-US" altLang="zh-TW" sz="1200" b="0" i="0" u="none" strike="noStrike" kern="1200" baseline="0" dirty="0" err="1">
                <a:solidFill>
                  <a:schemeClr val="tx1"/>
                </a:solidFill>
                <a:latin typeface="+mn-lt"/>
                <a:ea typeface="+mn-ea"/>
                <a:cs typeface="+mn-cs"/>
              </a:rPr>
              <a:t>i</a:t>
            </a:r>
            <a:r>
              <a:rPr lang="en-US" altLang="zh-TW" sz="1200" b="0" i="0" u="none" strike="noStrike" kern="1200" baseline="0" dirty="0">
                <a:solidFill>
                  <a:schemeClr val="tx1"/>
                </a:solidFill>
                <a:latin typeface="+mn-lt"/>
                <a:ea typeface="+mn-ea"/>
                <a:cs typeface="+mn-cs"/>
              </a:rPr>
              <a:t>) = ˜V (</a:t>
            </a:r>
            <a:r>
              <a:rPr lang="en-US" altLang="zh-TW" sz="1200" b="0" i="0" u="none" strike="noStrike" kern="1200" baseline="0" dirty="0" err="1">
                <a:solidFill>
                  <a:schemeClr val="tx1"/>
                </a:solidFill>
                <a:latin typeface="+mn-lt"/>
                <a:ea typeface="+mn-ea"/>
                <a:cs typeface="+mn-cs"/>
              </a:rPr>
              <a:t>zi</a:t>
            </a:r>
            <a:r>
              <a:rPr lang="en-US" altLang="zh-TW" sz="1200" b="0" i="0" u="none" strike="noStrike" kern="1200" baseline="0" dirty="0">
                <a:solidFill>
                  <a:schemeClr val="tx1"/>
                </a:solidFill>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a:t>
            </a:fld>
            <a:endParaRPr lang="zh-TW" altLang="en-US"/>
          </a:p>
        </p:txBody>
      </p:sp>
    </p:spTree>
    <p:extLst>
      <p:ext uri="{BB962C8B-B14F-4D97-AF65-F5344CB8AC3E}">
        <p14:creationId xmlns:p14="http://schemas.microsoft.com/office/powerpoint/2010/main" val="1825272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a set of 3D volumes, representing the centroids of K main clusters of conformations</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7</a:t>
            </a:fld>
            <a:endParaRPr lang="zh-TW" altLang="en-US"/>
          </a:p>
        </p:txBody>
      </p:sp>
    </p:spTree>
    <p:extLst>
      <p:ext uri="{BB962C8B-B14F-4D97-AF65-F5344CB8AC3E}">
        <p14:creationId xmlns:p14="http://schemas.microsoft.com/office/powerpoint/2010/main" val="804251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each volume within the family of possible conformations V can be described either in terms of its image pixel intensities or its Fourier coefficients</a:t>
            </a:r>
          </a:p>
          <a:p>
            <a:r>
              <a:rPr lang="en-US" altLang="zh-TW" sz="1200" b="0" i="0" u="none" strike="noStrike" kern="1200" baseline="0" dirty="0">
                <a:solidFill>
                  <a:schemeClr val="tx1"/>
                </a:solidFill>
                <a:latin typeface="+mn-lt"/>
                <a:ea typeface="+mn-ea"/>
                <a:cs typeface="+mn-cs"/>
              </a:rPr>
              <a:t>takes its values either in R, where values represent image pixel intensities, or in C, where values represent the amplitude and phase of the Fourier coefficients.</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This approach has the advantage of naturally biasing the representation of V such that DV(z) = 0 implies V(z) =V0, which in turn, can yield better conformations given the complexity of the problem.</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Rosenbaum et al (</a:t>
            </a:r>
            <a:r>
              <a:rPr lang="en-US" altLang="zh-TW" sz="1200" b="0" i="0" u="none" strike="noStrike" kern="1200" baseline="0" dirty="0" err="1">
                <a:solidFill>
                  <a:schemeClr val="tx1"/>
                </a:solidFill>
                <a:latin typeface="+mn-lt"/>
                <a:ea typeface="+mn-ea"/>
                <a:cs typeface="+mn-cs"/>
              </a:rPr>
              <a:t>atomVAE</a:t>
            </a:r>
            <a:r>
              <a:rPr lang="en-US" altLang="zh-TW" sz="1200" b="0" i="0" u="none" strike="noStrike" kern="1200" baseline="0" dirty="0">
                <a:solidFill>
                  <a:schemeClr val="tx1"/>
                </a:solidFill>
                <a:latin typeface="+mn-lt"/>
                <a:ea typeface="+mn-ea"/>
                <a:cs typeface="+mn-cs"/>
              </a:rPr>
              <a:t>) for instance report that adopting a reference-template and warm-starting their algorithm is essential to ensure the recovery of good conformations. However, there is a strong push in the community for</a:t>
            </a:r>
          </a:p>
          <a:p>
            <a:r>
              <a:rPr lang="en-US" altLang="zh-TW" sz="1200" b="0" i="0" u="none" strike="noStrike" kern="1200" baseline="0" dirty="0">
                <a:solidFill>
                  <a:schemeClr val="tx1"/>
                </a:solidFill>
                <a:latin typeface="+mn-lt"/>
                <a:ea typeface="+mn-ea"/>
                <a:cs typeface="+mn-cs"/>
              </a:rPr>
              <a:t>methods able to operate in a reference-free setting</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8</a:t>
            </a:fld>
            <a:endParaRPr lang="zh-TW" altLang="en-US"/>
          </a:p>
        </p:txBody>
      </p:sp>
    </p:spTree>
    <p:extLst>
      <p:ext uri="{BB962C8B-B14F-4D97-AF65-F5344CB8AC3E}">
        <p14:creationId xmlns:p14="http://schemas.microsoft.com/office/powerpoint/2010/main" val="2650433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where f is a convection operator used to deform the volume V0 based on U, and z is the conformation variable. The deformation flow U is parametrized through a neural network.</a:t>
            </a:r>
          </a:p>
          <a:p>
            <a:r>
              <a:rPr lang="en-US" altLang="zh-TW" sz="1200" b="0" i="0" u="none" strike="noStrike" kern="1200" baseline="0" dirty="0">
                <a:solidFill>
                  <a:schemeClr val="tx1"/>
                </a:solidFill>
                <a:latin typeface="+mn-lt"/>
                <a:ea typeface="+mn-ea"/>
                <a:cs typeface="+mn-cs"/>
              </a:rPr>
              <a:t>Depending on whether these parameters have a physical meaning (e.g. centroids of pseudo-atoms) or not, we distinguish two types of parametrization</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where x 2 R3 represents a 3D coordinate in real Image space, and </a:t>
            </a:r>
            <a:r>
              <a:rPr lang="en-US" altLang="zh-TW" sz="1200" b="0" i="0" u="none" strike="noStrike" kern="1200" baseline="0" dirty="0" err="1">
                <a:solidFill>
                  <a:schemeClr val="tx1"/>
                </a:solidFill>
                <a:latin typeface="+mn-lt"/>
                <a:ea typeface="+mn-ea"/>
                <a:cs typeface="+mn-cs"/>
              </a:rPr>
              <a:t>cj</a:t>
            </a:r>
            <a:r>
              <a:rPr lang="en-US" altLang="zh-TW" sz="1200" b="0" i="0" u="none" strike="noStrike" kern="1200" baseline="0" dirty="0">
                <a:solidFill>
                  <a:schemeClr val="tx1"/>
                </a:solidFill>
                <a:latin typeface="+mn-lt"/>
                <a:ea typeface="+mn-ea"/>
                <a:cs typeface="+mn-cs"/>
              </a:rPr>
              <a:t> 2 R3 are the 3D coordinates of the N individual atoms or pseudo-atoms. The parameters </a:t>
            </a:r>
            <a:r>
              <a:rPr lang="en-US" altLang="zh-TW" sz="1200" b="0" i="0" u="none" strike="noStrike" kern="1200" baseline="0" dirty="0" err="1">
                <a:solidFill>
                  <a:schemeClr val="tx1"/>
                </a:solidFill>
                <a:latin typeface="+mn-lt"/>
                <a:ea typeface="+mn-ea"/>
                <a:cs typeface="+mn-cs"/>
              </a:rPr>
              <a:t>Aj</a:t>
            </a:r>
            <a:r>
              <a:rPr lang="en-US" altLang="zh-TW" sz="1200" b="0" i="0" u="none" strike="noStrike" kern="1200" baseline="0" dirty="0">
                <a:solidFill>
                  <a:schemeClr val="tx1"/>
                </a:solidFill>
                <a:latin typeface="+mn-lt"/>
                <a:ea typeface="+mn-ea"/>
                <a:cs typeface="+mn-cs"/>
              </a:rPr>
              <a:t> 2 R and s2j 2 R describe how each (pseudo-)atom contributes to the electrostatic potential</a:t>
            </a:r>
          </a:p>
          <a:p>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Compared to reference-free approaches, this unlocks new doors for molecular reconstruction by allowing parametrizations that are more amenable </a:t>
            </a:r>
            <a:r>
              <a:rPr lang="en-US" altLang="zh-TW" sz="1200" b="1" i="0" u="none" strike="noStrike" kern="1200" baseline="0" dirty="0">
                <a:solidFill>
                  <a:schemeClr val="tx1"/>
                </a:solidFill>
                <a:latin typeface="+mn-lt"/>
                <a:ea typeface="+mn-ea"/>
                <a:cs typeface="+mn-cs"/>
              </a:rPr>
              <a:t>to taking into account molecular physics and dynamics</a:t>
            </a:r>
            <a:r>
              <a:rPr lang="en-US" altLang="zh-TW" sz="1200" b="0" i="0" u="none" strike="noStrike" kern="1200" baseline="0" dirty="0">
                <a:solidFill>
                  <a:schemeClr val="tx1"/>
                </a:solidFill>
                <a:latin typeface="+mn-lt"/>
                <a:ea typeface="+mn-ea"/>
                <a:cs typeface="+mn-cs"/>
              </a:rPr>
              <a:t>. Interestingly, the authors of </a:t>
            </a:r>
            <a:r>
              <a:rPr lang="en-US" altLang="zh-TW" sz="1200" b="0" i="0" u="none" strike="noStrike" kern="1200" baseline="0" dirty="0" err="1">
                <a:solidFill>
                  <a:schemeClr val="tx1"/>
                </a:solidFill>
                <a:latin typeface="+mn-lt"/>
                <a:ea typeface="+mn-ea"/>
                <a:cs typeface="+mn-cs"/>
              </a:rPr>
              <a:t>atomVAE</a:t>
            </a:r>
            <a:r>
              <a:rPr lang="en-US" altLang="zh-TW" sz="1200" b="0" i="0" u="none" strike="noStrike" kern="1200" baseline="0" dirty="0">
                <a:solidFill>
                  <a:schemeClr val="tx1"/>
                </a:solidFill>
                <a:latin typeface="+mn-lt"/>
                <a:ea typeface="+mn-ea"/>
                <a:cs typeface="+mn-cs"/>
              </a:rPr>
              <a:t> found that </a:t>
            </a:r>
            <a:r>
              <a:rPr lang="en-US" altLang="zh-TW" sz="1200" b="1" i="0" u="none" strike="noStrike" kern="1200" baseline="0" dirty="0">
                <a:solidFill>
                  <a:schemeClr val="tx1"/>
                </a:solidFill>
                <a:latin typeface="+mn-lt"/>
                <a:ea typeface="+mn-ea"/>
                <a:cs typeface="+mn-cs"/>
              </a:rPr>
              <a:t>using a reference-based method with respect to some base conformation was critical</a:t>
            </a:r>
            <a:r>
              <a:rPr lang="en-US" altLang="zh-TW" sz="1200" b="0" i="0" u="none" strike="noStrike" kern="1200" baseline="0" dirty="0">
                <a:solidFill>
                  <a:schemeClr val="tx1"/>
                </a:solidFill>
                <a:latin typeface="+mn-lt"/>
                <a:ea typeface="+mn-ea"/>
                <a:cs typeface="+mn-cs"/>
              </a:rPr>
              <a:t>: randomly </a:t>
            </a:r>
            <a:r>
              <a:rPr lang="en-US" altLang="zh-TW" sz="1200" b="0" i="0" u="none" strike="noStrike" kern="1200" baseline="0" dirty="0" err="1">
                <a:solidFill>
                  <a:schemeClr val="tx1"/>
                </a:solidFill>
                <a:latin typeface="+mn-lt"/>
                <a:ea typeface="+mn-ea"/>
                <a:cs typeface="+mn-cs"/>
              </a:rPr>
              <a:t>initialising</a:t>
            </a:r>
            <a:r>
              <a:rPr lang="en-US" altLang="zh-TW" sz="1200" b="0" i="0" u="none" strike="noStrike" kern="1200" baseline="0" dirty="0">
                <a:solidFill>
                  <a:schemeClr val="tx1"/>
                </a:solidFill>
                <a:latin typeface="+mn-lt"/>
                <a:ea typeface="+mn-ea"/>
                <a:cs typeface="+mn-cs"/>
              </a:rPr>
              <a:t> the atomic coordinates did not yield useful structures. However, relying on a reference could also induce larger biases.</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9</a:t>
            </a:fld>
            <a:endParaRPr lang="zh-TW" altLang="en-US"/>
          </a:p>
        </p:txBody>
      </p:sp>
    </p:spTree>
    <p:extLst>
      <p:ext uri="{BB962C8B-B14F-4D97-AF65-F5344CB8AC3E}">
        <p14:creationId xmlns:p14="http://schemas.microsoft.com/office/powerpoint/2010/main" val="3167512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3"/>
          <p:cNvSpPr/>
          <p:nvPr/>
        </p:nvSpPr>
        <p:spPr>
          <a:xfrm>
            <a:off x="1206500" y="3648076"/>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p:nvSpPr>
        <p:spPr>
          <a:xfrm>
            <a:off x="1206500" y="3648076"/>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8" name="標題 7"/>
          <p:cNvSpPr>
            <a:spLocks noGrp="1"/>
          </p:cNvSpPr>
          <p:nvPr>
            <p:ph type="ctrTitle"/>
          </p:nvPr>
        </p:nvSpPr>
        <p:spPr>
          <a:xfrm>
            <a:off x="1625600" y="3886200"/>
            <a:ext cx="9144000" cy="990600"/>
          </a:xfrm>
        </p:spPr>
        <p:txBody>
          <a:bodyPr anchor="t"/>
          <a:lstStyle>
            <a:lvl1pPr algn="r">
              <a:defRPr sz="3200">
                <a:solidFill>
                  <a:schemeClr val="tx1"/>
                </a:solidFill>
              </a:defRPr>
            </a:lvl1pPr>
          </a:lstStyle>
          <a:p>
            <a:r>
              <a:rPr lang="zh-TW" altLang="en-US" dirty="0"/>
              <a:t>按一下以編輯母片標題樣式</a:t>
            </a:r>
            <a:endParaRPr lang="en-US" dirty="0"/>
          </a:p>
        </p:txBody>
      </p:sp>
      <p:sp>
        <p:nvSpPr>
          <p:cNvPr id="9" name="副標題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a:t>按一下以編輯母片副標題樣式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6" name="五角星形 5"/>
          <p:cNvSpPr/>
          <p:nvPr userDrawn="1"/>
        </p:nvSpPr>
        <p:spPr>
          <a:xfrm>
            <a:off x="9256184" y="6400800"/>
            <a:ext cx="304800" cy="228600"/>
          </a:xfrm>
          <a:prstGeom prst="star5">
            <a:avLst/>
          </a:prstGeom>
          <a:solidFill>
            <a:schemeClr val="accent4">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dirty="0">
              <a:solidFill>
                <a:srgbClr val="FFC000"/>
              </a:solidFill>
            </a:endParaRPr>
          </a:p>
        </p:txBody>
      </p:sp>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8" name="標題 1"/>
          <p:cNvSpPr txBox="1">
            <a:spLocks/>
          </p:cNvSpPr>
          <p:nvPr userDrawn="1"/>
        </p:nvSpPr>
        <p:spPr>
          <a:xfrm rot="19594117">
            <a:off x="3295652"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9" name="日期版面配置區 3"/>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en-US"/>
          </a:p>
        </p:txBody>
      </p:sp>
      <p:sp>
        <p:nvSpPr>
          <p:cNvPr id="11" name="投影片編號版面配置區 5"/>
          <p:cNvSpPr>
            <a:spLocks noGrp="1"/>
          </p:cNvSpPr>
          <p:nvPr>
            <p:ph type="sldNum" sz="quarter" idx="12"/>
          </p:nvPr>
        </p:nvSpPr>
        <p:spPr/>
        <p:txBody>
          <a:bodyPr/>
          <a:lstStyle>
            <a:lvl1pPr>
              <a:defRPr/>
            </a:lvl1pPr>
          </a:lstStyle>
          <a:p>
            <a:pPr>
              <a:defRPr/>
            </a:pPr>
            <a:fld id="{43DF85D4-5936-4E22-81D2-6B3800489B1B}" type="slidenum">
              <a:rPr lang="zh-TW" altLang="en-US"/>
              <a:pPr>
                <a:defRPr/>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4" name="直線接點 3"/>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5" name="等腰三角形 4"/>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直線接點 5"/>
          <p:cNvSpPr>
            <a:spLocks noChangeShapeType="1"/>
          </p:cNvSpPr>
          <p:nvPr/>
        </p:nvSpPr>
        <p:spPr bwMode="auto">
          <a:xfrm rot="5400000">
            <a:off x="5816071"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3"/>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zh-TW" altLang="en-US"/>
          </a:p>
        </p:txBody>
      </p:sp>
      <p:sp>
        <p:nvSpPr>
          <p:cNvPr id="8" name="頁尾版面配置區 4"/>
          <p:cNvSpPr>
            <a:spLocks noGrp="1"/>
          </p:cNvSpPr>
          <p:nvPr>
            <p:ph type="ftr" sz="quarter" idx="11"/>
          </p:nvPr>
        </p:nvSpPr>
        <p:spPr>
          <a:xfrm>
            <a:off x="3865033" y="6356351"/>
            <a:ext cx="4673600" cy="365125"/>
          </a:xfrm>
          <a:prstGeom prst="rect">
            <a:avLst/>
          </a:prstGeom>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2B848C84-D8CC-4DB7-BF23-609816B95A93}" type="slidenum">
              <a:rPr lang="zh-TW" altLang="en-US"/>
              <a:pPr>
                <a:defRPr/>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頁尾版面配置區 5"/>
          <p:cNvSpPr txBox="1">
            <a:spLocks/>
          </p:cNvSpPr>
          <p:nvPr userDrawn="1"/>
        </p:nvSpPr>
        <p:spPr>
          <a:xfrm>
            <a:off x="8572501" y="6357938"/>
            <a:ext cx="2402417" cy="366712"/>
          </a:xfrm>
          <a:prstGeom prst="rect">
            <a:avLst/>
          </a:prstGeom>
        </p:spPr>
        <p:txBody>
          <a:bodyPr/>
          <a:lstStyle/>
          <a:p>
            <a:pPr algn="r" fontAlgn="auto">
              <a:spcBef>
                <a:spcPts val="0"/>
              </a:spcBef>
              <a:spcAft>
                <a:spcPts val="0"/>
              </a:spcAft>
              <a:defRPr/>
            </a:pPr>
            <a:endParaRPr kumimoji="0" lang="en-US" dirty="0">
              <a:solidFill>
                <a:srgbClr val="E85E68"/>
              </a:solidFill>
              <a:latin typeface="Brush Script MT" pitchFamily="66" charset="0"/>
              <a:ea typeface="STXingkai" pitchFamily="2" charset="-122"/>
            </a:endParaRPr>
          </a:p>
        </p:txBody>
      </p:sp>
      <p:sp>
        <p:nvSpPr>
          <p:cNvPr id="2" name="標題 1"/>
          <p:cNvSpPr>
            <a:spLocks noGrp="1"/>
          </p:cNvSpPr>
          <p:nvPr>
            <p:ph type="title"/>
          </p:nvPr>
        </p:nvSpPr>
        <p:spPr/>
        <p:txBody>
          <a:bodyPr/>
          <a:lstStyle>
            <a:lvl1pPr>
              <a:defRPr baseline="0">
                <a:solidFill>
                  <a:schemeClr val="accent4">
                    <a:lumMod val="50000"/>
                  </a:schemeClr>
                </a:solidFill>
                <a:latin typeface="+mj-lt"/>
              </a:defRPr>
            </a:lvl1pPr>
          </a:lstStyle>
          <a:p>
            <a:r>
              <a:rPr lang="zh-TW" altLang="en-US" dirty="0"/>
              <a:t>按一下以編輯母片標題樣式</a:t>
            </a:r>
            <a:endParaRPr lang="en-US" dirty="0"/>
          </a:p>
        </p:txBody>
      </p:sp>
      <p:sp>
        <p:nvSpPr>
          <p:cNvPr id="8" name="內容版面配置區 7"/>
          <p:cNvSpPr>
            <a:spLocks noGrp="1"/>
          </p:cNvSpPr>
          <p:nvPr>
            <p:ph sz="quarter" idx="1"/>
          </p:nvPr>
        </p:nvSpPr>
        <p:spPr>
          <a:xfrm>
            <a:off x="609600" y="1219200"/>
            <a:ext cx="10972800" cy="4937760"/>
          </a:xfrm>
        </p:spPr>
        <p:txBody>
          <a:bodyPr/>
          <a:lstStyle>
            <a:lvl1pPr>
              <a:defRPr>
                <a:latin typeface="+mn-lt"/>
              </a:defRPr>
            </a:lvl1pPr>
            <a:lvl2pPr>
              <a:defRPr sz="2200">
                <a:solidFill>
                  <a:schemeClr val="bg2">
                    <a:lumMod val="50000"/>
                  </a:schemeClr>
                </a:solidFill>
                <a:latin typeface="+mn-lt"/>
              </a:defRPr>
            </a:lvl2pPr>
            <a:lvl3pPr>
              <a:defRPr>
                <a:solidFill>
                  <a:schemeClr val="bg1">
                    <a:lumMod val="50000"/>
                  </a:schemeClr>
                </a:solidFill>
                <a:latin typeface="+mn-lt"/>
              </a:defRPr>
            </a:lvl3pPr>
            <a:lvl4pPr>
              <a:defRPr>
                <a:latin typeface="+mn-lt"/>
              </a:defRPr>
            </a:lvl4pPr>
            <a:lvl5pPr>
              <a:defRPr>
                <a:latin typeface="+mn-lt"/>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投影片編號版面配置區 5"/>
          <p:cNvSpPr>
            <a:spLocks noGrp="1"/>
          </p:cNvSpPr>
          <p:nvPr>
            <p:ph type="sldNum" sz="quarter" idx="11"/>
          </p:nvPr>
        </p:nvSpPr>
        <p:spPr/>
        <p:txBody>
          <a:bodyPr/>
          <a:lstStyle>
            <a:lvl1pPr>
              <a:defRPr/>
            </a:lvl1pPr>
          </a:lstStyle>
          <a:p>
            <a:pPr>
              <a:defRPr/>
            </a:pPr>
            <a:fld id="{A8811E32-B9A0-4C06-A644-818AE0A5CA07}" type="slidenum">
              <a:rPr lang="zh-TW" altLang="en-US"/>
              <a:pPr>
                <a:defRPr/>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1">
        <a:schemeClr val="bg1"/>
      </p:bgRef>
    </p:bg>
    <p:spTree>
      <p:nvGrpSpPr>
        <p:cNvPr id="1" name=""/>
        <p:cNvGrpSpPr/>
        <p:nvPr/>
      </p:nvGrpSpPr>
      <p:grpSpPr>
        <a:xfrm>
          <a:off x="0" y="0"/>
          <a:ext cx="0" cy="0"/>
          <a:chOff x="0" y="0"/>
          <a:chExt cx="0" cy="0"/>
        </a:xfrm>
      </p:grpSpPr>
      <p:sp>
        <p:nvSpPr>
          <p:cNvPr id="4" name="矩形 3"/>
          <p:cNvSpPr/>
          <p:nvPr/>
        </p:nvSpPr>
        <p:spPr>
          <a:xfrm>
            <a:off x="1219200" y="2819401"/>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2819401"/>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1625600" y="2971800"/>
            <a:ext cx="9144000" cy="1066800"/>
          </a:xfrm>
        </p:spPr>
        <p:txBody>
          <a:bodyPr anchor="t"/>
          <a:lstStyle>
            <a:lvl1pPr algn="r">
              <a:buNone/>
              <a:defRPr sz="3200" b="0" cap="none" baseline="0"/>
            </a:lvl1pPr>
          </a:lstStyle>
          <a:p>
            <a:r>
              <a:rPr lang="zh-TW" altLang="en-US" dirty="0"/>
              <a:t>按一下以編輯母片標題樣式</a:t>
            </a:r>
            <a:endParaRPr lang="en-US" dirty="0"/>
          </a:p>
        </p:txBody>
      </p:sp>
      <p:sp>
        <p:nvSpPr>
          <p:cNvPr id="3" name="文字版面配置區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dirty="0"/>
              <a:t>按一下以編輯母片文字樣式</a:t>
            </a:r>
          </a:p>
        </p:txBody>
      </p:sp>
      <p:sp>
        <p:nvSpPr>
          <p:cNvPr id="6" name="日期版面配置區 3"/>
          <p:cNvSpPr>
            <a:spLocks noGrp="1"/>
          </p:cNvSpPr>
          <p:nvPr>
            <p:ph type="dt" sz="half" idx="10"/>
          </p:nvPr>
        </p:nvSpPr>
        <p:spPr>
          <a:xfrm>
            <a:off x="8534400" y="6354763"/>
            <a:ext cx="3048000" cy="366712"/>
          </a:xfrm>
          <a:prstGeom prst="rect">
            <a:avLst/>
          </a:prstGeom>
        </p:spPr>
        <p:txBody>
          <a:bodyPr/>
          <a:lstStyle>
            <a:lvl1pPr>
              <a:defRPr/>
            </a:lvl1pPr>
          </a:lstStyle>
          <a:p>
            <a:pPr>
              <a:defRPr/>
            </a:pPr>
            <a:endParaRPr lang="zh-TW" altLang="en-US"/>
          </a:p>
        </p:txBody>
      </p:sp>
      <p:sp>
        <p:nvSpPr>
          <p:cNvPr id="7" name="頁尾版面配置區 4"/>
          <p:cNvSpPr>
            <a:spLocks noGrp="1"/>
          </p:cNvSpPr>
          <p:nvPr>
            <p:ph type="ftr" sz="quarter" idx="11"/>
          </p:nvPr>
        </p:nvSpPr>
        <p:spPr>
          <a:xfrm>
            <a:off x="3865033" y="6354763"/>
            <a:ext cx="4633384" cy="366712"/>
          </a:xfrm>
          <a:prstGeom prst="rect">
            <a:avLst/>
          </a:prstGeom>
        </p:spPr>
        <p:txBody>
          <a:bodyPr/>
          <a:lstStyle>
            <a:lvl1pPr>
              <a:defRPr/>
            </a:lvl1pPr>
          </a:lstStyle>
          <a:p>
            <a:pPr>
              <a:defRPr/>
            </a:pPr>
            <a:endParaRPr lang="zh-TW" altLang="en-US"/>
          </a:p>
        </p:txBody>
      </p:sp>
      <p:sp>
        <p:nvSpPr>
          <p:cNvPr id="8" name="投影片編號版面配置區 5"/>
          <p:cNvSpPr>
            <a:spLocks noGrp="1"/>
          </p:cNvSpPr>
          <p:nvPr>
            <p:ph type="sldNum" sz="quarter" idx="12"/>
          </p:nvPr>
        </p:nvSpPr>
        <p:spPr>
          <a:xfrm>
            <a:off x="1426634" y="6354763"/>
            <a:ext cx="2027767" cy="366712"/>
          </a:xfrm>
        </p:spPr>
        <p:txBody>
          <a:bodyPr/>
          <a:lstStyle>
            <a:lvl1pPr>
              <a:defRPr/>
            </a:lvl1pPr>
          </a:lstStyle>
          <a:p>
            <a:pPr>
              <a:defRPr/>
            </a:pPr>
            <a:fld id="{C7A2454C-91E5-41D3-888B-2251DD37D6CE}" type="slidenum">
              <a:rPr lang="zh-TW" altLang="en-US"/>
              <a:pPr>
                <a:defRPr/>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2" name="標題 1"/>
          <p:cNvSpPr>
            <a:spLocks noGrp="1"/>
          </p:cNvSpPr>
          <p:nvPr>
            <p:ph type="title"/>
          </p:nvPr>
        </p:nvSpPr>
        <p:spPr>
          <a:xfrm>
            <a:off x="609600" y="228600"/>
            <a:ext cx="10972800" cy="914400"/>
          </a:xfrm>
        </p:spPr>
        <p:txBody>
          <a:bodyPr/>
          <a:lstStyle/>
          <a:p>
            <a:r>
              <a:rPr lang="zh-TW" altLang="en-US" dirty="0"/>
              <a:t>按一下以編輯母片標題樣式</a:t>
            </a:r>
            <a:endParaRPr lang="en-US" dirty="0"/>
          </a:p>
        </p:txBody>
      </p:sp>
      <p:sp>
        <p:nvSpPr>
          <p:cNvPr id="9" name="內容版面配置區 8"/>
          <p:cNvSpPr>
            <a:spLocks noGrp="1"/>
          </p:cNvSpPr>
          <p:nvPr>
            <p:ph sz="quarter" idx="1"/>
          </p:nvPr>
        </p:nvSpPr>
        <p:spPr>
          <a:xfrm>
            <a:off x="609600" y="1219200"/>
            <a:ext cx="5388864" cy="49377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1" name="內容版面配置區 10"/>
          <p:cNvSpPr>
            <a:spLocks noGrp="1"/>
          </p:cNvSpPr>
          <p:nvPr>
            <p:ph sz="quarter" idx="2"/>
          </p:nvPr>
        </p:nvSpPr>
        <p:spPr>
          <a:xfrm>
            <a:off x="6176264" y="1216152"/>
            <a:ext cx="5388864" cy="493776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24" name="投影片編號版面配置區 6"/>
          <p:cNvSpPr>
            <a:spLocks noGrp="1"/>
          </p:cNvSpPr>
          <p:nvPr>
            <p:ph type="sldNum" sz="quarter" idx="12"/>
          </p:nvPr>
        </p:nvSpPr>
        <p:spPr/>
        <p:txBody>
          <a:bodyPr/>
          <a:lstStyle>
            <a:lvl1pPr>
              <a:defRPr/>
            </a:lvl1pPr>
          </a:lstStyle>
          <a:p>
            <a:pPr>
              <a:defRPr/>
            </a:pPr>
            <a:fld id="{E3A87B14-C52E-4E08-A147-B2E23833E681}" type="slidenum">
              <a:rPr lang="zh-TW" altLang="en-US"/>
              <a:pPr>
                <a:defRPr/>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609600" y="1285875"/>
            <a:ext cx="5386917"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文字版面配置區 3"/>
          <p:cNvSpPr>
            <a:spLocks noGrp="1"/>
          </p:cNvSpPr>
          <p:nvPr>
            <p:ph type="body" sz="half" idx="3"/>
          </p:nvPr>
        </p:nvSpPr>
        <p:spPr>
          <a:xfrm>
            <a:off x="6197601" y="1295400"/>
            <a:ext cx="5389033"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11" name="內容版面配置區 10"/>
          <p:cNvSpPr>
            <a:spLocks noGrp="1"/>
          </p:cNvSpPr>
          <p:nvPr>
            <p:ph sz="quarter" idx="2"/>
          </p:nvPr>
        </p:nvSpPr>
        <p:spPr>
          <a:xfrm>
            <a:off x="609600" y="2133600"/>
            <a:ext cx="5384800" cy="40386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3" name="內容版面配置區 12"/>
          <p:cNvSpPr>
            <a:spLocks noGrp="1"/>
          </p:cNvSpPr>
          <p:nvPr>
            <p:ph sz="quarter" idx="4"/>
          </p:nvPr>
        </p:nvSpPr>
        <p:spPr>
          <a:xfrm>
            <a:off x="6197600" y="2133600"/>
            <a:ext cx="5384800" cy="40386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9" name="投影片編號版面配置區 22"/>
          <p:cNvSpPr>
            <a:spLocks noGrp="1"/>
          </p:cNvSpPr>
          <p:nvPr>
            <p:ph type="sldNum" sz="quarter" idx="12"/>
          </p:nvPr>
        </p:nvSpPr>
        <p:spPr/>
        <p:txBody>
          <a:bodyPr/>
          <a:lstStyle>
            <a:lvl1pPr>
              <a:defRPr/>
            </a:lvl1pPr>
          </a:lstStyle>
          <a:p>
            <a:pPr>
              <a:defRPr/>
            </a:pPr>
            <a:fld id="{E19A37A2-BB58-463E-A085-C282F415BF00}" type="slidenum">
              <a:rPr lang="zh-TW" altLang="en-US"/>
              <a:pPr>
                <a:defRPr/>
              </a:pPr>
              <a:t>‹#›</a:t>
            </a:fld>
            <a:endParaRPr lang="zh-TW" altLang="en-US"/>
          </a:p>
        </p:txBody>
      </p:sp>
      <p:sp>
        <p:nvSpPr>
          <p:cNvPr id="12" name="標題 1"/>
          <p:cNvSpPr>
            <a:spLocks noGrp="1"/>
          </p:cNvSpPr>
          <p:nvPr>
            <p:ph type="title"/>
          </p:nvPr>
        </p:nvSpPr>
        <p:spPr>
          <a:xfrm>
            <a:off x="609600" y="152400"/>
            <a:ext cx="10972800" cy="990600"/>
          </a:xfrm>
        </p:spPr>
        <p:txBody>
          <a:bodyPr/>
          <a:lstStyle>
            <a:lvl1pPr>
              <a:defRPr baseline="0">
                <a:solidFill>
                  <a:schemeClr val="accent4">
                    <a:lumMod val="50000"/>
                  </a:schemeClr>
                </a:solidFill>
                <a:latin typeface="Berlin Sans FB Demi" pitchFamily="34" charset="0"/>
              </a:defRPr>
            </a:lvl1pPr>
          </a:lstStyle>
          <a:p>
            <a:r>
              <a:rPr lang="zh-TW" altLang="en-US" dirty="0"/>
              <a:t>按一下以編輯母片標題樣式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等腰三角形 2"/>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4" name="日期版面配置區 7"/>
          <p:cNvSpPr txBox="1">
            <a:spLocks/>
          </p:cNvSpPr>
          <p:nvPr userDrawn="1"/>
        </p:nvSpPr>
        <p:spPr>
          <a:xfrm>
            <a:off x="7122584" y="6361114"/>
            <a:ext cx="2116667" cy="365125"/>
          </a:xfrm>
          <a:prstGeom prst="rect">
            <a:avLst/>
          </a:prstGeom>
        </p:spPr>
        <p:txBody>
          <a:bodyPr/>
          <a:lstStyle/>
          <a:p>
            <a:pPr fontAlgn="auto">
              <a:spcBef>
                <a:spcPts val="0"/>
              </a:spcBef>
              <a:spcAft>
                <a:spcPts val="0"/>
              </a:spcAft>
              <a:defRPr/>
            </a:pPr>
            <a:endParaRPr kumimoji="0" lang="en-US" dirty="0">
              <a:solidFill>
                <a:srgbClr val="7030A0"/>
              </a:solidFill>
              <a:latin typeface="+mn-lt"/>
              <a:ea typeface="+mn-ea"/>
            </a:endParaRPr>
          </a:p>
        </p:txBody>
      </p:sp>
      <p:pic>
        <p:nvPicPr>
          <p:cNvPr id="6"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7" name="標題 1"/>
          <p:cNvSpPr txBox="1">
            <a:spLocks/>
          </p:cNvSpPr>
          <p:nvPr userDrawn="1"/>
        </p:nvSpPr>
        <p:spPr>
          <a:xfrm rot="19594117">
            <a:off x="3295652"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a:xfrm>
            <a:off x="609600" y="228600"/>
            <a:ext cx="10972800" cy="914400"/>
          </a:xfrm>
        </p:spPr>
        <p:txBody>
          <a:bodyPr/>
          <a:lstStyle/>
          <a:p>
            <a:r>
              <a:rPr lang="zh-TW" altLang="en-US"/>
              <a:t>按一下以編輯母片標題樣式</a:t>
            </a:r>
            <a:endParaRPr lang="en-US"/>
          </a:p>
        </p:txBody>
      </p:sp>
      <p:sp>
        <p:nvSpPr>
          <p:cNvPr id="8" name="日期版面配置區 2"/>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en-US" dirty="0"/>
          </a:p>
        </p:txBody>
      </p:sp>
      <p:sp>
        <p:nvSpPr>
          <p:cNvPr id="10" name="投影片編號版面配置區 4"/>
          <p:cNvSpPr>
            <a:spLocks noGrp="1"/>
          </p:cNvSpPr>
          <p:nvPr>
            <p:ph type="sldNum" sz="quarter" idx="12"/>
          </p:nvPr>
        </p:nvSpPr>
        <p:spPr/>
        <p:txBody>
          <a:bodyPr/>
          <a:lstStyle>
            <a:lvl1pPr>
              <a:defRPr/>
            </a:lvl1pPr>
          </a:lstStyle>
          <a:p>
            <a:pPr>
              <a:defRPr/>
            </a:pPr>
            <a:fld id="{A5C49390-859A-4B82-9667-58B58EBCB525}" type="slidenum">
              <a:rPr lang="zh-TW" altLang="en-US"/>
              <a:pPr>
                <a:defRPr/>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直線接點 1"/>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3" name="等腰三角形 2"/>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投影片編號版面配置區 3"/>
          <p:cNvSpPr>
            <a:spLocks noGrp="1"/>
          </p:cNvSpPr>
          <p:nvPr>
            <p:ph type="sldNum" sz="quarter" idx="12"/>
          </p:nvPr>
        </p:nvSpPr>
        <p:spPr/>
        <p:txBody>
          <a:bodyPr/>
          <a:lstStyle>
            <a:lvl1pPr>
              <a:defRPr/>
            </a:lvl1pPr>
          </a:lstStyle>
          <a:p>
            <a:pPr>
              <a:defRPr/>
            </a:pPr>
            <a:fld id="{7AE0613F-01AD-4AF4-B065-14E6D69794D3}" type="slidenum">
              <a:rPr lang="zh-TW" altLang="en-US"/>
              <a:pPr>
                <a:defRPr/>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直線接點 5"/>
          <p:cNvSpPr>
            <a:spLocks noChangeShapeType="1"/>
          </p:cNvSpPr>
          <p:nvPr/>
        </p:nvSpPr>
        <p:spPr bwMode="auto">
          <a:xfrm rot="5400000">
            <a:off x="5220229"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dirty="0"/>
          </a:p>
        </p:txBody>
      </p:sp>
      <p:sp>
        <p:nvSpPr>
          <p:cNvPr id="7" name="等腰三角形 6"/>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8432800" y="304800"/>
            <a:ext cx="3352800" cy="838200"/>
          </a:xfrm>
        </p:spPr>
        <p:txBody>
          <a:bodyPr>
            <a:noAutofit/>
          </a:bodyPr>
          <a:lstStyle>
            <a:lvl1pPr algn="l">
              <a:buNone/>
              <a:defRPr sz="2000" b="1">
                <a:solidFill>
                  <a:schemeClr val="tx2"/>
                </a:solidFill>
                <a:latin typeface="+mn-lt"/>
                <a:ea typeface="+mn-ea"/>
                <a:cs typeface="+mn-cs"/>
              </a:defRPr>
            </a:lvl1pPr>
          </a:lstStyle>
          <a:p>
            <a:r>
              <a:rPr lang="zh-TW" altLang="en-US" dirty="0"/>
              <a:t>按一下以編輯母片標題樣式</a:t>
            </a:r>
            <a:endParaRPr lang="en-US" dirty="0"/>
          </a:p>
        </p:txBody>
      </p:sp>
      <p:sp>
        <p:nvSpPr>
          <p:cNvPr id="3" name="文字版面配置區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12" name="內容版面配置區 11"/>
          <p:cNvSpPr>
            <a:spLocks noGrp="1"/>
          </p:cNvSpPr>
          <p:nvPr>
            <p:ph sz="quarter" idx="1"/>
          </p:nvPr>
        </p:nvSpPr>
        <p:spPr>
          <a:xfrm>
            <a:off x="406400" y="304800"/>
            <a:ext cx="7620000" cy="57150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8" name="日期版面配置區 4"/>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1"/>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C5237C51-4FA3-4035-A6CE-93E2866455C0}" type="slidenum">
              <a:rPr lang="zh-TW" altLang="en-US"/>
              <a:pPr>
                <a:defRPr/>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等腰三角形 5"/>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609601" y="500063"/>
            <a:ext cx="243417"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lang="zh-TW" altLang="en-US"/>
              <a:t>按一下以編輯母片標題樣式</a:t>
            </a:r>
            <a:endParaRPr lang="en-US"/>
          </a:p>
        </p:txBody>
      </p:sp>
      <p:sp>
        <p:nvSpPr>
          <p:cNvPr id="3" name="圖片版面配置區 2"/>
          <p:cNvSpPr>
            <a:spLocks noGrp="1"/>
          </p:cNvSpPr>
          <p:nvPr>
            <p:ph type="pic" idx="1"/>
          </p:nvPr>
        </p:nvSpPr>
        <p:spPr>
          <a:xfrm>
            <a:off x="609600" y="1905000"/>
            <a:ext cx="109728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zh-TW" altLang="en-US" noProof="0"/>
              <a:t>按一下圖示以新增圖片</a:t>
            </a:r>
            <a:endParaRPr lang="en-US" noProof="0" dirty="0"/>
          </a:p>
        </p:txBody>
      </p:sp>
      <p:sp>
        <p:nvSpPr>
          <p:cNvPr id="4" name="文字版面配置區 3"/>
          <p:cNvSpPr>
            <a:spLocks noGrp="1"/>
          </p:cNvSpPr>
          <p:nvPr>
            <p:ph type="body" sz="half" idx="2"/>
          </p:nvPr>
        </p:nvSpPr>
        <p:spPr>
          <a:xfrm>
            <a:off x="609600" y="1219200"/>
            <a:ext cx="109728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zh-TW" altLang="en-US"/>
              <a:t>按一下以編輯母片文字樣式</a:t>
            </a:r>
          </a:p>
        </p:txBody>
      </p:sp>
      <p:sp>
        <p:nvSpPr>
          <p:cNvPr id="8" name="日期版面配置區 4"/>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1"/>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EECAECBC-0C91-4DAE-A7B9-EA8220A4C66D}" type="slidenum">
              <a:rPr lang="zh-TW" altLang="en-US"/>
              <a:pPr>
                <a:defRPr/>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標題版面配置區 21"/>
          <p:cNvSpPr>
            <a:spLocks noGrp="1"/>
          </p:cNvSpPr>
          <p:nvPr>
            <p:ph type="title"/>
          </p:nvPr>
        </p:nvSpPr>
        <p:spPr bwMode="auto">
          <a:xfrm>
            <a:off x="609600" y="152400"/>
            <a:ext cx="109728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dirty="0"/>
              <a:t>按一下以編輯母片標題樣式</a:t>
            </a:r>
            <a:endParaRPr lang="en-US" dirty="0"/>
          </a:p>
        </p:txBody>
      </p:sp>
      <p:sp>
        <p:nvSpPr>
          <p:cNvPr id="5123" name="文字版面配置區 12"/>
          <p:cNvSpPr>
            <a:spLocks noGrp="1"/>
          </p:cNvSpPr>
          <p:nvPr>
            <p:ph type="body" idx="1"/>
          </p:nvPr>
        </p:nvSpPr>
        <p:spPr bwMode="auto">
          <a:xfrm>
            <a:off x="609600" y="1219200"/>
            <a:ext cx="109728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23" name="投影片編號版面配置區 22"/>
          <p:cNvSpPr>
            <a:spLocks noGrp="1"/>
          </p:cNvSpPr>
          <p:nvPr>
            <p:ph type="sldNum" sz="quarter" idx="4"/>
          </p:nvPr>
        </p:nvSpPr>
        <p:spPr>
          <a:xfrm>
            <a:off x="817033" y="6356351"/>
            <a:ext cx="2641600" cy="365125"/>
          </a:xfrm>
          <a:prstGeom prst="rect">
            <a:avLst/>
          </a:prstGeom>
        </p:spPr>
        <p:txBody>
          <a:bodyPr vert="horz"/>
          <a:lstStyle>
            <a:lvl1pPr algn="l" eaLnBrk="1" latinLnBrk="0" hangingPunct="1">
              <a:defRPr kumimoji="0" sz="1400" smtClean="0">
                <a:solidFill>
                  <a:schemeClr val="tx2"/>
                </a:solidFill>
              </a:defRPr>
            </a:lvl1pPr>
          </a:lstStyle>
          <a:p>
            <a:pPr>
              <a:defRPr/>
            </a:pPr>
            <a:fld id="{5CFD981B-B004-4CD9-BDE4-045E4C2478BA}" type="slidenum">
              <a:rPr lang="zh-TW" altLang="en-US"/>
              <a:pPr>
                <a:defRPr/>
              </a:pPr>
              <a:t>‹#›</a:t>
            </a:fld>
            <a:endParaRPr lang="zh-TW" altLang="en-US" dirty="0"/>
          </a:p>
        </p:txBody>
      </p:sp>
      <p:sp>
        <p:nvSpPr>
          <p:cNvPr id="28" name="直線接點 2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9" name="直線接點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10" name="等腰三角形 9"/>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7" name="Text Box 22"/>
          <p:cNvSpPr txBox="1">
            <a:spLocks noChangeArrowheads="1"/>
          </p:cNvSpPr>
          <p:nvPr/>
        </p:nvSpPr>
        <p:spPr bwMode="auto">
          <a:xfrm>
            <a:off x="10466686" y="3095626"/>
            <a:ext cx="461665" cy="92398"/>
          </a:xfrm>
          <a:prstGeom prst="rect">
            <a:avLst/>
          </a:prstGeom>
          <a:noFill/>
          <a:ln w="9525">
            <a:noFill/>
            <a:miter lim="800000"/>
            <a:headEnd/>
            <a:tailEnd/>
          </a:ln>
          <a:effectLst/>
        </p:spPr>
        <p:txBody>
          <a:bodyPr vert="eaVert" wrap="none">
            <a:spAutoFit/>
          </a:bodyPr>
          <a:lstStyle/>
          <a:p>
            <a:pPr>
              <a:defRPr/>
            </a:pPr>
            <a:endParaRPr lang="en-US" altLang="zh-TW"/>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78" r:id="rId5"/>
    <p:sldLayoutId id="2147483783" r:id="rId6"/>
    <p:sldLayoutId id="2147483784" r:id="rId7"/>
    <p:sldLayoutId id="2147483785" r:id="rId8"/>
    <p:sldLayoutId id="2147483786" r:id="rId9"/>
    <p:sldLayoutId id="2147483787" r:id="rId10"/>
    <p:sldLayoutId id="2147483788" r:id="rId11"/>
  </p:sldLayoutIdLst>
  <p:hf hdr="0" ftr="0" dt="0"/>
  <p:txStyles>
    <p:titleStyle>
      <a:lvl1pPr algn="l" rtl="0" fontAlgn="base">
        <a:spcBef>
          <a:spcPct val="0"/>
        </a:spcBef>
        <a:spcAft>
          <a:spcPct val="0"/>
        </a:spcAft>
        <a:defRPr sz="3200" kern="1200">
          <a:solidFill>
            <a:schemeClr val="tx2"/>
          </a:solidFill>
          <a:latin typeface="+mj-lt"/>
          <a:ea typeface="+mj-ea"/>
          <a:cs typeface="+mj-cs"/>
        </a:defRPr>
      </a:lvl1pPr>
      <a:lvl2pPr algn="l" rtl="0" fontAlgn="base">
        <a:spcBef>
          <a:spcPct val="0"/>
        </a:spcBef>
        <a:spcAft>
          <a:spcPct val="0"/>
        </a:spcAft>
        <a:defRPr sz="3200">
          <a:solidFill>
            <a:schemeClr val="tx2"/>
          </a:solidFill>
          <a:latin typeface="Bookman Old Style" pitchFamily="18" charset="0"/>
          <a:ea typeface="標楷體" pitchFamily="65" charset="-120"/>
        </a:defRPr>
      </a:lvl2pPr>
      <a:lvl3pPr algn="l" rtl="0" fontAlgn="base">
        <a:spcBef>
          <a:spcPct val="0"/>
        </a:spcBef>
        <a:spcAft>
          <a:spcPct val="0"/>
        </a:spcAft>
        <a:defRPr sz="3200">
          <a:solidFill>
            <a:schemeClr val="tx2"/>
          </a:solidFill>
          <a:latin typeface="Bookman Old Style" pitchFamily="18" charset="0"/>
          <a:ea typeface="標楷體" pitchFamily="65" charset="-120"/>
        </a:defRPr>
      </a:lvl3pPr>
      <a:lvl4pPr algn="l" rtl="0" fontAlgn="base">
        <a:spcBef>
          <a:spcPct val="0"/>
        </a:spcBef>
        <a:spcAft>
          <a:spcPct val="0"/>
        </a:spcAft>
        <a:defRPr sz="3200">
          <a:solidFill>
            <a:schemeClr val="tx2"/>
          </a:solidFill>
          <a:latin typeface="Bookman Old Style" pitchFamily="18" charset="0"/>
          <a:ea typeface="標楷體" pitchFamily="65" charset="-120"/>
        </a:defRPr>
      </a:lvl4pPr>
      <a:lvl5pPr algn="l" rtl="0" fontAlgn="base">
        <a:spcBef>
          <a:spcPct val="0"/>
        </a:spcBef>
        <a:spcAft>
          <a:spcPct val="0"/>
        </a:spcAft>
        <a:defRPr sz="3200">
          <a:solidFill>
            <a:schemeClr val="tx2"/>
          </a:solidFill>
          <a:latin typeface="Bookman Old Style" pitchFamily="18" charset="0"/>
          <a:ea typeface="標楷體" pitchFamily="65" charset="-120"/>
        </a:defRPr>
      </a:lvl5pPr>
      <a:lvl6pPr marL="457200" algn="l" rtl="0" fontAlgn="base">
        <a:spcBef>
          <a:spcPct val="0"/>
        </a:spcBef>
        <a:spcAft>
          <a:spcPct val="0"/>
        </a:spcAft>
        <a:defRPr sz="3200">
          <a:solidFill>
            <a:schemeClr val="tx2"/>
          </a:solidFill>
          <a:latin typeface="Bookman Old Style" pitchFamily="18" charset="0"/>
          <a:ea typeface="標楷體" pitchFamily="65" charset="-120"/>
        </a:defRPr>
      </a:lvl6pPr>
      <a:lvl7pPr marL="914400" algn="l" rtl="0" fontAlgn="base">
        <a:spcBef>
          <a:spcPct val="0"/>
        </a:spcBef>
        <a:spcAft>
          <a:spcPct val="0"/>
        </a:spcAft>
        <a:defRPr sz="3200">
          <a:solidFill>
            <a:schemeClr val="tx2"/>
          </a:solidFill>
          <a:latin typeface="Bookman Old Style" pitchFamily="18" charset="0"/>
          <a:ea typeface="標楷體" pitchFamily="65" charset="-120"/>
        </a:defRPr>
      </a:lvl7pPr>
      <a:lvl8pPr marL="1371600" algn="l" rtl="0" fontAlgn="base">
        <a:spcBef>
          <a:spcPct val="0"/>
        </a:spcBef>
        <a:spcAft>
          <a:spcPct val="0"/>
        </a:spcAft>
        <a:defRPr sz="3200">
          <a:solidFill>
            <a:schemeClr val="tx2"/>
          </a:solidFill>
          <a:latin typeface="Bookman Old Style" pitchFamily="18" charset="0"/>
          <a:ea typeface="標楷體" pitchFamily="65" charset="-120"/>
        </a:defRPr>
      </a:lvl8pPr>
      <a:lvl9pPr marL="1828800" algn="l" rtl="0" fontAlgn="base">
        <a:spcBef>
          <a:spcPct val="0"/>
        </a:spcBef>
        <a:spcAft>
          <a:spcPct val="0"/>
        </a:spcAft>
        <a:defRPr sz="3200">
          <a:solidFill>
            <a:schemeClr val="tx2"/>
          </a:solidFill>
          <a:latin typeface="Bookman Old Style" pitchFamily="18" charset="0"/>
          <a:ea typeface="標楷體" pitchFamily="65" charset="-120"/>
        </a:defRPr>
      </a:lvl9pPr>
    </p:titleStyle>
    <p:body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hds.utc.fr/~tdenoeux/dokuwiki/_media/en/em_algorithm_slides.pdf" TargetMode="Externa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cryosparc.com/blog/2019-nCoV"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907.0895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analyticsvidhya.com/blog/2021/07/deep-understanding-of-discriminative-and-generative-models-in-machine-learning/"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beta.openai.com/docs/guides/embedding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hyperlink" Target="https://odie2630463.github.io/2018/09/20/vi-2/" TargetMode="External"/><Relationship Id="rId2" Type="http://schemas.openxmlformats.org/officeDocument/2006/relationships/hyperlink" Target="http://cpmarkchang.logdown.com/posts/737247-pgm-variational-inferenc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標題 1"/>
          <p:cNvSpPr>
            <a:spLocks noGrp="1"/>
          </p:cNvSpPr>
          <p:nvPr>
            <p:ph type="ctrTitle"/>
          </p:nvPr>
        </p:nvSpPr>
        <p:spPr>
          <a:xfrm>
            <a:off x="3712816" y="3789040"/>
            <a:ext cx="7056784" cy="720080"/>
          </a:xfrm>
        </p:spPr>
        <p:txBody>
          <a:bodyPr>
            <a:noAutofit/>
          </a:bodyPr>
          <a:lstStyle/>
          <a:p>
            <a:r>
              <a:rPr lang="en-US" altLang="zh-TW" sz="2400" b="1" dirty="0">
                <a:solidFill>
                  <a:schemeClr val="accent1">
                    <a:lumMod val="50000"/>
                  </a:schemeClr>
                </a:solidFill>
              </a:rPr>
              <a:t>Deep Generative Modeling for Volume</a:t>
            </a:r>
            <a:br>
              <a:rPr lang="en-US" altLang="zh-TW" sz="2400" b="1" dirty="0">
                <a:solidFill>
                  <a:schemeClr val="accent1">
                    <a:lumMod val="50000"/>
                  </a:schemeClr>
                </a:solidFill>
              </a:rPr>
            </a:br>
            <a:r>
              <a:rPr lang="en-US" altLang="zh-TW" sz="2400" b="1" dirty="0">
                <a:solidFill>
                  <a:schemeClr val="accent1">
                    <a:lumMod val="50000"/>
                  </a:schemeClr>
                </a:solidFill>
              </a:rPr>
              <a:t>Reconstruction in </a:t>
            </a:r>
            <a:r>
              <a:rPr lang="en-US" altLang="zh-TW" sz="2400" b="1" dirty="0" err="1">
                <a:solidFill>
                  <a:schemeClr val="accent1">
                    <a:lumMod val="50000"/>
                  </a:schemeClr>
                </a:solidFill>
              </a:rPr>
              <a:t>Cryo</a:t>
            </a:r>
            <a:r>
              <a:rPr lang="en-US" altLang="zh-TW" sz="2400" b="1" dirty="0">
                <a:solidFill>
                  <a:schemeClr val="accent1">
                    <a:lumMod val="50000"/>
                  </a:schemeClr>
                </a:solidFill>
              </a:rPr>
              <a:t>-Electron Microscopy</a:t>
            </a:r>
            <a:endParaRPr lang="en-US" altLang="zh-TW" sz="2400" b="1" baseline="30000" dirty="0">
              <a:solidFill>
                <a:schemeClr val="tx1">
                  <a:lumMod val="65000"/>
                  <a:lumOff val="35000"/>
                </a:schemeClr>
              </a:solidFill>
              <a:latin typeface="Britannic Bold" pitchFamily="34" charset="0"/>
            </a:endParaRPr>
          </a:p>
        </p:txBody>
      </p:sp>
      <p:sp>
        <p:nvSpPr>
          <p:cNvPr id="3" name="副標題 2"/>
          <p:cNvSpPr>
            <a:spLocks noGrp="1"/>
          </p:cNvSpPr>
          <p:nvPr>
            <p:ph type="subTitle" idx="1"/>
          </p:nvPr>
        </p:nvSpPr>
        <p:spPr/>
        <p:txBody>
          <a:bodyPr>
            <a:normAutofit fontScale="70000" lnSpcReduction="20000"/>
          </a:bodyPr>
          <a:lstStyle/>
          <a:p>
            <a:pPr fontAlgn="auto">
              <a:spcAft>
                <a:spcPts val="0"/>
              </a:spcAft>
              <a:defRPr/>
            </a:pPr>
            <a:r>
              <a:rPr lang="en-US" altLang="zh-TW" b="1" dirty="0" err="1">
                <a:solidFill>
                  <a:schemeClr val="tx1">
                    <a:lumMod val="75000"/>
                    <a:lumOff val="25000"/>
                  </a:schemeClr>
                </a:solidFill>
              </a:rPr>
              <a:t>Szu</a:t>
            </a:r>
            <a:r>
              <a:rPr lang="en-US" altLang="zh-TW" b="1" dirty="0">
                <a:solidFill>
                  <a:schemeClr val="tx1">
                    <a:lumMod val="75000"/>
                    <a:lumOff val="25000"/>
                  </a:schemeClr>
                </a:solidFill>
              </a:rPr>
              <a:t>-Chi Chung</a:t>
            </a:r>
          </a:p>
          <a:p>
            <a:pPr eaLnBrk="0" hangingPunct="0"/>
            <a:r>
              <a:rPr lang="en-US" altLang="zh-TW" b="1" dirty="0"/>
              <a:t>Department of Applied Mathematics, National Sun </a:t>
            </a:r>
            <a:r>
              <a:rPr lang="en-US" altLang="zh-TW" b="1" dirty="0" err="1"/>
              <a:t>Yat-sen</a:t>
            </a:r>
            <a:r>
              <a:rPr lang="en-US" altLang="zh-TW" b="1" dirty="0"/>
              <a:t> University</a:t>
            </a:r>
            <a:endParaRPr lang="en-US" altLang="zh-TW" b="1" dirty="0">
              <a:solidFill>
                <a:schemeClr val="tx1">
                  <a:lumMod val="75000"/>
                  <a:lumOff val="25000"/>
                </a:schemeClr>
              </a:solidFill>
            </a:endParaRPr>
          </a:p>
          <a:p>
            <a:pPr fontAlgn="auto">
              <a:spcAft>
                <a:spcPts val="0"/>
              </a:spcAft>
              <a:defRPr/>
            </a:pP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1.3 Complexity and Implementation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Memory cost and computational complexity of querying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𝑉</m:t>
                    </m:r>
                    <m:r>
                      <a:rPr lang="en-US" altLang="zh-TW" i="1" dirty="0" smtClean="0">
                        <a:latin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cs typeface="Times New Roman" panose="02020603050405020304" pitchFamily="18" charset="0"/>
                      </a:rPr>
                      <m:t>𝑥</m:t>
                    </m:r>
                    <m:r>
                      <a:rPr lang="en-US" altLang="zh-TW" i="1" dirty="0" smtClean="0">
                        <a:latin typeface="Cambria Math" panose="02040503050406030204" pitchFamily="18" charset="0"/>
                        <a:cs typeface="Times New Roman" panose="02020603050405020304" pitchFamily="18" charset="0"/>
                      </a:rPr>
                      <m:t>)</m:t>
                    </m:r>
                  </m:oMath>
                </a14:m>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Defining the hidden variables and incorporating known variables</a:t>
                </a:r>
              </a:p>
              <a:p>
                <a:pPr lvl="1"/>
                <a:r>
                  <a:rPr lang="en-US" altLang="zh-TW" dirty="0">
                    <a:latin typeface="Times New Roman" panose="02020603050405020304" pitchFamily="18" charset="0"/>
                    <a:cs typeface="Times New Roman" panose="02020603050405020304" pitchFamily="18" charset="0"/>
                  </a:rPr>
                  <a:t>We can write the generative model as</a:t>
                </a:r>
              </a:p>
              <a:p>
                <a:pPr lvl="1"/>
                <a:endParaRPr lang="en-US" altLang="zh-TW" dirty="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𝑓</m:t>
                        </m:r>
                      </m:e>
                      <m:sub>
                        <m:r>
                          <a:rPr lang="en-US" altLang="zh-TW" b="0" i="1" smtClean="0">
                            <a:latin typeface="Cambria Math" panose="02040503050406030204" pitchFamily="18" charset="0"/>
                            <a:cs typeface="Times New Roman" panose="02020603050405020304" pitchFamily="18" charset="0"/>
                          </a:rPr>
                          <m:t>𝑉</m:t>
                        </m:r>
                      </m:sub>
                    </m:sSub>
                  </m:oMath>
                </a14:m>
                <a:r>
                  <a:rPr lang="en-US" altLang="zh-TW" dirty="0">
                    <a:latin typeface="Times New Roman" panose="02020603050405020304" pitchFamily="18" charset="0"/>
                    <a:cs typeface="Times New Roman" panose="02020603050405020304" pitchFamily="18" charset="0"/>
                  </a:rPr>
                  <a:t> is image formation model and thus the inference problem is </a:t>
                </a:r>
                <a:r>
                  <a:rPr lang="en-US" altLang="zh-TW" u="sng" dirty="0">
                    <a:latin typeface="Times New Roman" panose="02020603050405020304" pitchFamily="18" charset="0"/>
                    <a:cs typeface="Times New Roman" panose="02020603050405020304" pitchFamily="18" charset="0"/>
                  </a:rPr>
                  <a:t>find the function </a:t>
                </a:r>
                <a14:m>
                  <m:oMath xmlns:m="http://schemas.openxmlformats.org/officeDocument/2006/math">
                    <m:r>
                      <a:rPr lang="en-US" altLang="zh-TW" i="1" u="sng" dirty="0" smtClean="0">
                        <a:latin typeface="Cambria Math" panose="02040503050406030204" pitchFamily="18" charset="0"/>
                        <a:cs typeface="Times New Roman" panose="02020603050405020304" pitchFamily="18" charset="0"/>
                      </a:rPr>
                      <m:t>𝑉</m:t>
                    </m:r>
                  </m:oMath>
                </a14:m>
                <a:endParaRPr lang="en-US" altLang="zh-TW" u="sng"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The number of unknowns and variables increases with the size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𝑛</m:t>
                    </m:r>
                  </m:oMath>
                </a14:m>
                <a:r>
                  <a:rPr lang="en-US" altLang="zh-TW" dirty="0">
                    <a:latin typeface="Times New Roman" panose="02020603050405020304" pitchFamily="18" charset="0"/>
                    <a:cs typeface="Times New Roman" panose="02020603050405020304" pitchFamily="18" charset="0"/>
                  </a:rPr>
                  <a:t> of the dataset</a:t>
                </a:r>
              </a:p>
              <a:p>
                <a:pPr marL="274638" lvl="1" indent="0">
                  <a:buNone/>
                </a:pPr>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b="-209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10</a:t>
            </a:fld>
            <a:endParaRPr lang="zh-TW" altLang="en-US" dirty="0"/>
          </a:p>
        </p:txBody>
      </p:sp>
      <p:pic>
        <p:nvPicPr>
          <p:cNvPr id="5" name="圖片 4"/>
          <p:cNvPicPr>
            <a:picLocks noChangeAspect="1"/>
          </p:cNvPicPr>
          <p:nvPr/>
        </p:nvPicPr>
        <p:blipFill>
          <a:blip r:embed="rId4"/>
          <a:stretch>
            <a:fillRect/>
          </a:stretch>
        </p:blipFill>
        <p:spPr>
          <a:xfrm>
            <a:off x="3539716" y="1772816"/>
            <a:ext cx="5112568" cy="2365899"/>
          </a:xfrm>
          <a:prstGeom prst="rect">
            <a:avLst/>
          </a:prstGeom>
        </p:spPr>
      </p:pic>
      <p:pic>
        <p:nvPicPr>
          <p:cNvPr id="6" name="圖片 5"/>
          <p:cNvPicPr>
            <a:picLocks noChangeAspect="1"/>
          </p:cNvPicPr>
          <p:nvPr/>
        </p:nvPicPr>
        <p:blipFill>
          <a:blip r:embed="rId5"/>
          <a:stretch>
            <a:fillRect/>
          </a:stretch>
        </p:blipFill>
        <p:spPr>
          <a:xfrm>
            <a:off x="2207568" y="4967170"/>
            <a:ext cx="4588640" cy="399021"/>
          </a:xfrm>
          <a:prstGeom prst="rect">
            <a:avLst/>
          </a:prstGeom>
        </p:spPr>
      </p:pic>
      <p:pic>
        <p:nvPicPr>
          <p:cNvPr id="7" name="圖片 6"/>
          <p:cNvPicPr>
            <a:picLocks noChangeAspect="1"/>
          </p:cNvPicPr>
          <p:nvPr/>
        </p:nvPicPr>
        <p:blipFill>
          <a:blip r:embed="rId6"/>
          <a:stretch>
            <a:fillRect/>
          </a:stretch>
        </p:blipFill>
        <p:spPr>
          <a:xfrm>
            <a:off x="6827230" y="4973287"/>
            <a:ext cx="2797162" cy="396469"/>
          </a:xfrm>
          <a:prstGeom prst="rect">
            <a:avLst/>
          </a:prstGeom>
        </p:spPr>
      </p:pic>
    </p:spTree>
    <p:extLst>
      <p:ext uri="{BB962C8B-B14F-4D97-AF65-F5344CB8AC3E}">
        <p14:creationId xmlns:p14="http://schemas.microsoft.com/office/powerpoint/2010/main" val="1012717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11</a:t>
            </a:fld>
            <a:endParaRPr lang="zh-TW" altLang="en-US" dirty="0"/>
          </a:p>
        </p:txBody>
      </p:sp>
      <p:pic>
        <p:nvPicPr>
          <p:cNvPr id="5" name="圖片 4"/>
          <p:cNvPicPr>
            <a:picLocks noChangeAspect="1"/>
          </p:cNvPicPr>
          <p:nvPr/>
        </p:nvPicPr>
        <p:blipFill>
          <a:blip r:embed="rId2"/>
          <a:stretch>
            <a:fillRect/>
          </a:stretch>
        </p:blipFill>
        <p:spPr>
          <a:xfrm>
            <a:off x="1271464" y="167184"/>
            <a:ext cx="9930644" cy="6582768"/>
          </a:xfrm>
          <a:prstGeom prst="rect">
            <a:avLst/>
          </a:prstGeom>
        </p:spPr>
      </p:pic>
    </p:spTree>
    <p:extLst>
      <p:ext uri="{BB962C8B-B14F-4D97-AF65-F5344CB8AC3E}">
        <p14:creationId xmlns:p14="http://schemas.microsoft.com/office/powerpoint/2010/main" val="135637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 Inference</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Estimate the fix parameters </a:t>
                </a:r>
                <a14:m>
                  <m:oMath xmlns:m="http://schemas.openxmlformats.org/officeDocument/2006/math">
                    <m:r>
                      <a:rPr lang="zh-TW" altLang="en-US" i="1" smtClean="0">
                        <a:latin typeface="Cambria Math" panose="02040503050406030204" pitchFamily="18" charset="0"/>
                        <a:cs typeface="Times New Roman" panose="02020603050405020304" pitchFamily="18" charset="0"/>
                      </a:rPr>
                      <m:t>𝜃</m:t>
                    </m:r>
                  </m:oMath>
                </a14:m>
                <a:r>
                  <a:rPr lang="en-US" altLang="zh-TW" dirty="0">
                    <a:latin typeface="Times New Roman" panose="02020603050405020304" pitchFamily="18" charset="0"/>
                    <a:cs typeface="Times New Roman" panose="02020603050405020304" pitchFamily="18" charset="0"/>
                  </a:rPr>
                  <a:t> that maximize the observed log-likelihood </a:t>
                </a:r>
              </a:p>
              <a:p>
                <a:endParaRPr lang="en-US" altLang="zh-TW" dirty="0">
                  <a:latin typeface="Times New Roman" panose="02020603050405020304" pitchFamily="18" charset="0"/>
                  <a:cs typeface="Times New Roman" panose="02020603050405020304" pitchFamily="18" charset="0"/>
                </a:endParaRPr>
              </a:p>
              <a:p>
                <a:pPr lvl="1"/>
                <a:endParaRPr lang="en-US" altLang="zh-TW" sz="2400"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It is simpler to compute the </a:t>
                </a:r>
                <a:r>
                  <a:rPr lang="en-US" altLang="zh-TW" u="sng" dirty="0">
                    <a:latin typeface="Times New Roman" panose="02020603050405020304" pitchFamily="18" charset="0"/>
                    <a:cs typeface="Times New Roman" panose="02020603050405020304" pitchFamily="18" charset="0"/>
                  </a:rPr>
                  <a:t>full likelihood of each observation </a:t>
                </a:r>
                <a14:m>
                  <m:oMath xmlns:m="http://schemas.openxmlformats.org/officeDocument/2006/math">
                    <m:sSub>
                      <m:sSubPr>
                        <m:ctrlPr>
                          <a:rPr lang="en-US" altLang="zh-TW" i="1" u="sng">
                            <a:latin typeface="Cambria Math" panose="02040503050406030204" pitchFamily="18" charset="0"/>
                            <a:cs typeface="Times New Roman" panose="02020603050405020304" pitchFamily="18" charset="0"/>
                          </a:rPr>
                        </m:ctrlPr>
                      </m:sSubPr>
                      <m:e>
                        <m:r>
                          <a:rPr lang="en-US" altLang="zh-TW" i="1" u="sng">
                            <a:latin typeface="Cambria Math" panose="02040503050406030204" pitchFamily="18" charset="0"/>
                            <a:cs typeface="Times New Roman" panose="02020603050405020304" pitchFamily="18" charset="0"/>
                          </a:rPr>
                          <m:t>𝑝</m:t>
                        </m:r>
                      </m:e>
                      <m:sub>
                        <m:r>
                          <a:rPr lang="zh-TW" altLang="en-US" i="1" u="sng">
                            <a:latin typeface="Cambria Math" panose="02040503050406030204" pitchFamily="18" charset="0"/>
                            <a:cs typeface="Times New Roman" panose="02020603050405020304" pitchFamily="18" charset="0"/>
                          </a:rPr>
                          <m:t>𝜃</m:t>
                        </m:r>
                      </m:sub>
                    </m:sSub>
                    <m:r>
                      <a:rPr lang="en-US" altLang="zh-TW" b="0" i="1" u="sng" smtClean="0">
                        <a:latin typeface="Cambria Math" panose="02040503050406030204" pitchFamily="18" charset="0"/>
                        <a:cs typeface="Times New Roman" panose="02020603050405020304" pitchFamily="18" charset="0"/>
                      </a:rPr>
                      <m:t>(</m:t>
                    </m:r>
                    <m:sSub>
                      <m:sSubPr>
                        <m:ctrlPr>
                          <a:rPr lang="en-US" altLang="zh-TW" b="0" i="1" u="sng" smtClean="0">
                            <a:latin typeface="Cambria Math" panose="02040503050406030204" pitchFamily="18" charset="0"/>
                            <a:cs typeface="Times New Roman" panose="02020603050405020304" pitchFamily="18" charset="0"/>
                          </a:rPr>
                        </m:ctrlPr>
                      </m:sSubPr>
                      <m:e>
                        <m:r>
                          <a:rPr lang="en-US" altLang="zh-TW" b="0" i="1" u="sng" smtClean="0">
                            <a:latin typeface="Cambria Math" panose="02040503050406030204" pitchFamily="18" charset="0"/>
                            <a:cs typeface="Times New Roman" panose="02020603050405020304" pitchFamily="18" charset="0"/>
                          </a:rPr>
                          <m:t>𝑥</m:t>
                        </m:r>
                      </m:e>
                      <m:sub>
                        <m:r>
                          <a:rPr lang="en-US" altLang="zh-TW" b="0" i="1" u="sng" smtClean="0">
                            <a:latin typeface="Cambria Math" panose="02040503050406030204" pitchFamily="18" charset="0"/>
                            <a:cs typeface="Times New Roman" panose="02020603050405020304" pitchFamily="18" charset="0"/>
                          </a:rPr>
                          <m:t>𝑖</m:t>
                        </m:r>
                      </m:sub>
                    </m:sSub>
                    <m:r>
                      <a:rPr lang="en-US" altLang="zh-TW" b="0" i="1" u="sng" smtClean="0">
                        <a:latin typeface="Cambria Math" panose="02040503050406030204" pitchFamily="18" charset="0"/>
                        <a:cs typeface="Times New Roman" panose="02020603050405020304" pitchFamily="18" charset="0"/>
                      </a:rPr>
                      <m:t>,</m:t>
                    </m:r>
                    <m:sSub>
                      <m:sSubPr>
                        <m:ctrlPr>
                          <a:rPr lang="en-US" altLang="zh-TW" i="1" u="sng">
                            <a:latin typeface="Cambria Math" panose="02040503050406030204" pitchFamily="18" charset="0"/>
                            <a:cs typeface="Times New Roman" panose="02020603050405020304" pitchFamily="18" charset="0"/>
                          </a:rPr>
                        </m:ctrlPr>
                      </m:sSubPr>
                      <m:e>
                        <m:r>
                          <a:rPr lang="en-US" altLang="zh-TW" b="0" i="1" u="sng" smtClean="0">
                            <a:latin typeface="Cambria Math" panose="02040503050406030204" pitchFamily="18" charset="0"/>
                            <a:cs typeface="Times New Roman" panose="02020603050405020304" pitchFamily="18" charset="0"/>
                          </a:rPr>
                          <m:t>h</m:t>
                        </m:r>
                      </m:e>
                      <m:sub>
                        <m:r>
                          <a:rPr lang="en-US" altLang="zh-TW" i="1" u="sng">
                            <a:latin typeface="Cambria Math" panose="02040503050406030204" pitchFamily="18" charset="0"/>
                            <a:cs typeface="Times New Roman" panose="02020603050405020304" pitchFamily="18" charset="0"/>
                          </a:rPr>
                          <m:t>𝑖</m:t>
                        </m:r>
                      </m:sub>
                    </m:sSub>
                    <m:r>
                      <a:rPr lang="en-US" altLang="zh-TW" b="0" i="1" u="sng" smtClean="0">
                        <a:latin typeface="Cambria Math" panose="02040503050406030204" pitchFamily="18" charset="0"/>
                        <a:cs typeface="Times New Roman" panose="02020603050405020304" pitchFamily="18" charset="0"/>
                      </a:rPr>
                      <m:t>)</m:t>
                    </m:r>
                  </m:oMath>
                </a14:m>
                <a:r>
                  <a:rPr lang="en-US" altLang="zh-TW" u="sng"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It is hard to explicitly ﬁnding the maximum likelihood estimates of the parameters of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𝑝</m:t>
                        </m:r>
                      </m:e>
                      <m:sub>
                        <m:r>
                          <a:rPr lang="zh-TW" altLang="en-US" i="1">
                            <a:latin typeface="Cambria Math" panose="02040503050406030204" pitchFamily="18" charset="0"/>
                            <a:cs typeface="Times New Roman" panose="02020603050405020304" pitchFamily="18" charset="0"/>
                          </a:rPr>
                          <m:t>𝜃</m:t>
                        </m:r>
                      </m:sub>
                    </m:sSub>
                    <m:r>
                      <a:rPr lang="en-US" altLang="zh-TW" i="1">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𝑥</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 </a:t>
                </a:r>
              </a:p>
              <a:p>
                <a:pPr lvl="1"/>
                <a:r>
                  <a:rPr lang="en-US" altLang="zh-TW">
                    <a:latin typeface="Times New Roman" panose="02020603050405020304" pitchFamily="18" charset="0"/>
                    <a:cs typeface="Times New Roman" panose="02020603050405020304" pitchFamily="18" charset="0"/>
                  </a:rPr>
                  <a:t>Alternatively</a:t>
                </a:r>
                <a:r>
                  <a:rPr lang="en-US" altLang="zh-TW" dirty="0">
                    <a:latin typeface="Times New Roman" panose="02020603050405020304" pitchFamily="18" charset="0"/>
                    <a:cs typeface="Times New Roman" panose="02020603050405020304" pitchFamily="18" charset="0"/>
                  </a:rPr>
                  <a:t>, the parameter </a:t>
                </a:r>
                <a14:m>
                  <m:oMath xmlns:m="http://schemas.openxmlformats.org/officeDocument/2006/math">
                    <m:r>
                      <a:rPr lang="zh-TW" altLang="en-US" i="1">
                        <a:latin typeface="Cambria Math" panose="02040503050406030204" pitchFamily="18" charset="0"/>
                        <a:cs typeface="Times New Roman" panose="02020603050405020304" pitchFamily="18" charset="0"/>
                      </a:rPr>
                      <m:t>𝜃</m:t>
                    </m:r>
                  </m:oMath>
                </a14:m>
                <a:r>
                  <a:rPr lang="en-US" altLang="zh-TW" dirty="0">
                    <a:latin typeface="Times New Roman" panose="02020603050405020304" pitchFamily="18" charset="0"/>
                    <a:cs typeface="Times New Roman" panose="02020603050405020304" pitchFamily="18" charset="0"/>
                  </a:rPr>
                  <a:t> can be viewed as a random variable with a prior </a:t>
                </a:r>
                <a14:m>
                  <m:oMath xmlns:m="http://schemas.openxmlformats.org/officeDocument/2006/math">
                    <m:r>
                      <a:rPr lang="en-US" altLang="zh-TW" b="0" i="1" smtClean="0">
                        <a:latin typeface="Cambria Math" panose="02040503050406030204" pitchFamily="18" charset="0"/>
                        <a:cs typeface="Times New Roman" panose="02020603050405020304" pitchFamily="18" charset="0"/>
                      </a:rPr>
                      <m:t>𝑝</m:t>
                    </m:r>
                    <m:r>
                      <a:rPr lang="en-US" altLang="zh-TW" b="0" i="1" smtClean="0">
                        <a:latin typeface="Cambria Math" panose="02040503050406030204" pitchFamily="18" charset="0"/>
                        <a:cs typeface="Times New Roman" panose="02020603050405020304" pitchFamily="18" charset="0"/>
                      </a:rPr>
                      <m:t>(</m:t>
                    </m:r>
                    <m:r>
                      <a:rPr lang="zh-TW" altLang="en-US" i="1">
                        <a:latin typeface="Cambria Math" panose="02040503050406030204" pitchFamily="18" charset="0"/>
                        <a:cs typeface="Times New Roman" panose="02020603050405020304" pitchFamily="18" charset="0"/>
                      </a:rPr>
                      <m:t>𝜃</m:t>
                    </m:r>
                    <m:r>
                      <a:rPr lang="en-US" altLang="zh-TW" b="0" i="1" smtClean="0">
                        <a:latin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 In this case, inference seeks to estimate </a:t>
                </a:r>
                <a14:m>
                  <m:oMath xmlns:m="http://schemas.openxmlformats.org/officeDocument/2006/math">
                    <m:r>
                      <a:rPr lang="zh-TW" altLang="en-US" i="1">
                        <a:latin typeface="Cambria Math" panose="02040503050406030204" pitchFamily="18" charset="0"/>
                        <a:cs typeface="Times New Roman" panose="02020603050405020304" pitchFamily="18" charset="0"/>
                      </a:rPr>
                      <m:t>𝜃</m:t>
                    </m:r>
                  </m:oMath>
                </a14:m>
                <a:r>
                  <a:rPr lang="en-US" altLang="zh-TW" dirty="0">
                    <a:latin typeface="Times New Roman" panose="02020603050405020304" pitchFamily="18" charset="0"/>
                    <a:cs typeface="Times New Roman" panose="02020603050405020304" pitchFamily="18" charset="0"/>
                  </a:rPr>
                  <a:t> through the maximum of its posterior distribution</a:t>
                </a:r>
              </a:p>
              <a:p>
                <a:pPr lvl="1"/>
                <a:endParaRPr lang="en-US" altLang="zh-TW" dirty="0">
                  <a:latin typeface="Times New Roman" panose="02020603050405020304" pitchFamily="18" charset="0"/>
                  <a:cs typeface="Times New Roman" panose="02020603050405020304" pitchFamily="18" charset="0"/>
                </a:endParaRPr>
              </a:p>
              <a:p>
                <a:pPr lvl="1"/>
                <a:endParaRPr lang="en-US" altLang="zh-TW" dirty="0">
                  <a:latin typeface="Times New Roman" panose="02020603050405020304" pitchFamily="18" charset="0"/>
                  <a:cs typeface="Times New Roman" panose="02020603050405020304" pitchFamily="18" charset="0"/>
                </a:endParaRPr>
              </a:p>
              <a:p>
                <a:pPr lvl="2"/>
                <a:r>
                  <a:rPr lang="en-US" altLang="zh-TW" dirty="0">
                    <a:latin typeface="Times New Roman" panose="02020603050405020304" pitchFamily="18" charset="0"/>
                    <a:cs typeface="Times New Roman" panose="02020603050405020304" pitchFamily="18" charset="0"/>
                  </a:rPr>
                  <a:t>The MAP is used in </a:t>
                </a:r>
                <a:r>
                  <a:rPr lang="en-US" altLang="zh-TW" dirty="0" err="1">
                    <a:latin typeface="Times New Roman" panose="02020603050405020304" pitchFamily="18" charset="0"/>
                    <a:cs typeface="Times New Roman" panose="02020603050405020304" pitchFamily="18" charset="0"/>
                  </a:rPr>
                  <a:t>Relion</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FSTdiff</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CryoSparc</a:t>
                </a:r>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12</a:t>
            </a:fld>
            <a:endParaRPr lang="zh-TW" altLang="en-US" dirty="0"/>
          </a:p>
        </p:txBody>
      </p:sp>
      <p:pic>
        <p:nvPicPr>
          <p:cNvPr id="6" name="圖片 5"/>
          <p:cNvPicPr>
            <a:picLocks noChangeAspect="1"/>
          </p:cNvPicPr>
          <p:nvPr/>
        </p:nvPicPr>
        <p:blipFill>
          <a:blip r:embed="rId4"/>
          <a:stretch>
            <a:fillRect/>
          </a:stretch>
        </p:blipFill>
        <p:spPr>
          <a:xfrm>
            <a:off x="1919536" y="1700808"/>
            <a:ext cx="8424936" cy="829058"/>
          </a:xfrm>
          <a:prstGeom prst="rect">
            <a:avLst/>
          </a:prstGeom>
        </p:spPr>
      </p:pic>
      <p:pic>
        <p:nvPicPr>
          <p:cNvPr id="7" name="圖片 6"/>
          <p:cNvPicPr>
            <a:picLocks noChangeAspect="1"/>
          </p:cNvPicPr>
          <p:nvPr/>
        </p:nvPicPr>
        <p:blipFill>
          <a:blip r:embed="rId5"/>
          <a:stretch>
            <a:fillRect/>
          </a:stretch>
        </p:blipFill>
        <p:spPr>
          <a:xfrm>
            <a:off x="376766" y="4293096"/>
            <a:ext cx="11438468" cy="399819"/>
          </a:xfrm>
          <a:prstGeom prst="rect">
            <a:avLst/>
          </a:prstGeom>
        </p:spPr>
      </p:pic>
    </p:spTree>
    <p:extLst>
      <p:ext uri="{BB962C8B-B14F-4D97-AF65-F5344CB8AC3E}">
        <p14:creationId xmlns:p14="http://schemas.microsoft.com/office/powerpoint/2010/main" val="3457095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 Evidence Lower Bound (ELBO)</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Use a distribution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𝑞</m:t>
                    </m:r>
                  </m:oMath>
                </a14:m>
                <a:r>
                  <a:rPr lang="en-US" altLang="zh-TW" dirty="0">
                    <a:latin typeface="Times New Roman" panose="02020603050405020304" pitchFamily="18" charset="0"/>
                    <a:cs typeface="Times New Roman" panose="02020603050405020304" pitchFamily="18" charset="0"/>
                  </a:rPr>
                  <a:t> for hidden variables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𝐻</m:t>
                    </m:r>
                  </m:oMath>
                </a14:m>
                <a:r>
                  <a:rPr lang="en-US" altLang="zh-TW" dirty="0">
                    <a:latin typeface="Times New Roman" panose="02020603050405020304" pitchFamily="18" charset="0"/>
                    <a:cs typeface="Times New Roman" panose="02020603050405020304" pitchFamily="18" charset="0"/>
                  </a:rPr>
                  <a:t>, and maximizing a series of tractable lower-bounds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𝐿</m:t>
                    </m:r>
                    <m:r>
                      <a:rPr lang="en-US" altLang="zh-TW" i="1" dirty="0" smtClean="0">
                        <a:latin typeface="Cambria Math" panose="02040503050406030204" pitchFamily="18" charset="0"/>
                        <a:cs typeface="Times New Roman" panose="02020603050405020304" pitchFamily="18" charset="0"/>
                      </a:rPr>
                      <m:t>(</m:t>
                    </m:r>
                    <m:r>
                      <a:rPr lang="en-US" altLang="zh-TW" i="1" dirty="0" err="1">
                        <a:latin typeface="Cambria Math" panose="02040503050406030204" pitchFamily="18" charset="0"/>
                        <a:cs typeface="Times New Roman" panose="02020603050405020304" pitchFamily="18" charset="0"/>
                      </a:rPr>
                      <m:t>𝑞</m:t>
                    </m:r>
                    <m:r>
                      <a:rPr lang="en-US" altLang="zh-TW" b="0" i="1" dirty="0" smtClean="0">
                        <a:latin typeface="Cambria Math" panose="02040503050406030204" pitchFamily="18" charset="0"/>
                        <a:cs typeface="Times New Roman" panose="02020603050405020304" pitchFamily="18" charset="0"/>
                      </a:rPr>
                      <m:t>,</m:t>
                    </m:r>
                    <m:r>
                      <a:rPr lang="en-US" altLang="zh-TW" i="1" dirty="0" err="1">
                        <a:latin typeface="Cambria Math" panose="02040503050406030204" pitchFamily="18" charset="0"/>
                        <a:cs typeface="Times New Roman" panose="02020603050405020304" pitchFamily="18" charset="0"/>
                      </a:rPr>
                      <m:t>𝑋</m:t>
                    </m:r>
                    <m:r>
                      <a:rPr lang="en-US" altLang="zh-TW" b="0" i="1" dirty="0" smtClean="0">
                        <a:latin typeface="Cambria Math" panose="02040503050406030204" pitchFamily="18" charset="0"/>
                        <a:cs typeface="Times New Roman" panose="02020603050405020304" pitchFamily="18" charset="0"/>
                      </a:rPr>
                      <m:t>,</m:t>
                    </m:r>
                    <m:r>
                      <a:rPr lang="zh-TW" altLang="en-US" b="0" i="1" dirty="0" smtClean="0">
                        <a:latin typeface="Cambria Math" panose="02040503050406030204" pitchFamily="18" charset="0"/>
                        <a:cs typeface="Times New Roman" panose="02020603050405020304" pitchFamily="18" charset="0"/>
                      </a:rPr>
                      <m:t>𝜃</m:t>
                    </m:r>
                    <m:r>
                      <a:rPr lang="en-US" altLang="zh-TW" i="1" dirty="0">
                        <a:latin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 for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𝐿</m:t>
                    </m:r>
                    <m:r>
                      <a:rPr lang="en-US" altLang="zh-TW" i="1" dirty="0" smtClean="0">
                        <a:latin typeface="Cambria Math" panose="02040503050406030204" pitchFamily="18" charset="0"/>
                        <a:cs typeface="Times New Roman" panose="02020603050405020304" pitchFamily="18" charset="0"/>
                      </a:rPr>
                      <m:t>(</m:t>
                    </m:r>
                    <m:r>
                      <a:rPr lang="en-US" altLang="zh-TW" i="1" dirty="0" err="1">
                        <a:latin typeface="Cambria Math" panose="02040503050406030204" pitchFamily="18" charset="0"/>
                        <a:cs typeface="Times New Roman" panose="02020603050405020304" pitchFamily="18" charset="0"/>
                      </a:rPr>
                      <m:t>𝑋</m:t>
                    </m:r>
                    <m:r>
                      <a:rPr lang="en-US" altLang="zh-TW" b="0" i="1" dirty="0" smtClean="0">
                        <a:latin typeface="Cambria Math" panose="02040503050406030204" pitchFamily="18" charset="0"/>
                        <a:cs typeface="Times New Roman" panose="02020603050405020304" pitchFamily="18" charset="0"/>
                      </a:rPr>
                      <m:t>,</m:t>
                    </m:r>
                    <m:r>
                      <a:rPr lang="zh-TW" altLang="en-US" i="1" dirty="0">
                        <a:latin typeface="Cambria Math" panose="02040503050406030204" pitchFamily="18" charset="0"/>
                        <a:cs typeface="Times New Roman" panose="02020603050405020304" pitchFamily="18" charset="0"/>
                      </a:rPr>
                      <m:t>𝜃</m:t>
                    </m:r>
                    <m:r>
                      <a:rPr lang="en-US" altLang="zh-TW" i="1" dirty="0">
                        <a:latin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 in an iterative fashion</a:t>
                </a: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13</a:t>
            </a:fld>
            <a:endParaRPr lang="zh-TW" altLang="en-US" dirty="0"/>
          </a:p>
        </p:txBody>
      </p:sp>
      <p:pic>
        <p:nvPicPr>
          <p:cNvPr id="5" name="圖片 4"/>
          <p:cNvPicPr>
            <a:picLocks noChangeAspect="1"/>
          </p:cNvPicPr>
          <p:nvPr/>
        </p:nvPicPr>
        <p:blipFill>
          <a:blip r:embed="rId4"/>
          <a:stretch>
            <a:fillRect/>
          </a:stretch>
        </p:blipFill>
        <p:spPr>
          <a:xfrm>
            <a:off x="1847528" y="2387152"/>
            <a:ext cx="8260881" cy="3846371"/>
          </a:xfrm>
          <a:prstGeom prst="rect">
            <a:avLst/>
          </a:prstGeom>
        </p:spPr>
      </p:pic>
    </p:spTree>
    <p:extLst>
      <p:ext uri="{BB962C8B-B14F-4D97-AF65-F5344CB8AC3E}">
        <p14:creationId xmlns:p14="http://schemas.microsoft.com/office/powerpoint/2010/main" val="2731870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 Evidence Lower Bound (ELBO)</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pPr marL="273050" lvl="1">
                  <a:spcBef>
                    <a:spcPts val="600"/>
                  </a:spcBef>
                  <a:buClr>
                    <a:schemeClr val="accent1"/>
                  </a:buClr>
                </a:pPr>
                <a14:m>
                  <m:oMath xmlns:m="http://schemas.openxmlformats.org/officeDocument/2006/math">
                    <m:r>
                      <a:rPr lang="en-US" altLang="zh-TW" sz="2600" dirty="0">
                        <a:solidFill>
                          <a:schemeClr val="tx1"/>
                        </a:solidFill>
                        <a:latin typeface="Cambria Math" panose="02040503050406030204" pitchFamily="18" charset="0"/>
                        <a:cs typeface="Times New Roman" panose="02020603050405020304" pitchFamily="18" charset="0"/>
                      </a:rPr>
                      <m:t>𝐿</m:t>
                    </m:r>
                    <m:r>
                      <a:rPr lang="en-US" altLang="zh-TW" sz="2600" dirty="0">
                        <a:solidFill>
                          <a:schemeClr val="tx1"/>
                        </a:solidFill>
                        <a:latin typeface="Cambria Math" panose="02040503050406030204" pitchFamily="18" charset="0"/>
                        <a:cs typeface="Times New Roman" panose="02020603050405020304" pitchFamily="18" charset="0"/>
                      </a:rPr>
                      <m:t>(</m:t>
                    </m:r>
                    <m:r>
                      <a:rPr lang="en-US" altLang="zh-TW" sz="2600" dirty="0" err="1">
                        <a:solidFill>
                          <a:schemeClr val="tx1"/>
                        </a:solidFill>
                        <a:latin typeface="Cambria Math" panose="02040503050406030204" pitchFamily="18" charset="0"/>
                        <a:cs typeface="Times New Roman" panose="02020603050405020304" pitchFamily="18" charset="0"/>
                      </a:rPr>
                      <m:t>𝑞</m:t>
                    </m:r>
                    <m:r>
                      <a:rPr lang="en-US" altLang="zh-TW" sz="2600" dirty="0">
                        <a:solidFill>
                          <a:schemeClr val="tx1"/>
                        </a:solidFill>
                        <a:latin typeface="Cambria Math" panose="02040503050406030204" pitchFamily="18" charset="0"/>
                        <a:cs typeface="Times New Roman" panose="02020603050405020304" pitchFamily="18" charset="0"/>
                      </a:rPr>
                      <m:t>,</m:t>
                    </m:r>
                    <m:r>
                      <a:rPr lang="en-US" altLang="zh-TW" sz="2600" dirty="0" err="1">
                        <a:solidFill>
                          <a:schemeClr val="tx1"/>
                        </a:solidFill>
                        <a:latin typeface="Cambria Math" panose="02040503050406030204" pitchFamily="18" charset="0"/>
                        <a:cs typeface="Times New Roman" panose="02020603050405020304" pitchFamily="18" charset="0"/>
                      </a:rPr>
                      <m:t>𝑋</m:t>
                    </m:r>
                    <m:r>
                      <a:rPr lang="en-US" altLang="zh-TW" sz="2600" dirty="0">
                        <a:solidFill>
                          <a:schemeClr val="tx1"/>
                        </a:solidFill>
                        <a:latin typeface="Cambria Math" panose="02040503050406030204" pitchFamily="18" charset="0"/>
                        <a:cs typeface="Times New Roman" panose="02020603050405020304" pitchFamily="18" charset="0"/>
                      </a:rPr>
                      <m:t>,</m:t>
                    </m:r>
                    <m:r>
                      <a:rPr lang="zh-TW" altLang="en-US" sz="2600" dirty="0">
                        <a:solidFill>
                          <a:schemeClr val="tx1"/>
                        </a:solidFill>
                        <a:latin typeface="Cambria Math" panose="02040503050406030204" pitchFamily="18" charset="0"/>
                        <a:cs typeface="Times New Roman" panose="02020603050405020304" pitchFamily="18" charset="0"/>
                      </a:rPr>
                      <m:t>𝜃</m:t>
                    </m:r>
                    <m:r>
                      <a:rPr lang="en-US" altLang="zh-TW" sz="2600" dirty="0">
                        <a:solidFill>
                          <a:schemeClr val="tx1"/>
                        </a:solidFill>
                        <a:latin typeface="Cambria Math" panose="02040503050406030204" pitchFamily="18" charset="0"/>
                        <a:cs typeface="Times New Roman" panose="02020603050405020304" pitchFamily="18" charset="0"/>
                      </a:rPr>
                      <m:t>)</m:t>
                    </m:r>
                  </m:oMath>
                </a14:m>
                <a:r>
                  <a:rPr lang="en-US" altLang="zh-TW" sz="2600" dirty="0">
                    <a:solidFill>
                      <a:schemeClr val="tx1"/>
                    </a:solidFill>
                    <a:latin typeface="Times New Roman" panose="02020603050405020304" pitchFamily="18" charset="0"/>
                    <a:cs typeface="Times New Roman" panose="02020603050405020304" pitchFamily="18" charset="0"/>
                  </a:rPr>
                  <a:t> are found for the fact that for any distribution </a:t>
                </a:r>
                <a14:m>
                  <m:oMath xmlns:m="http://schemas.openxmlformats.org/officeDocument/2006/math">
                    <m:sSub>
                      <m:sSubPr>
                        <m:ctrlPr>
                          <a:rPr lang="en-US" altLang="zh-TW" sz="2600" i="1">
                            <a:solidFill>
                              <a:schemeClr val="tx1"/>
                            </a:solidFill>
                            <a:latin typeface="Cambria Math" panose="02040503050406030204" pitchFamily="18" charset="0"/>
                            <a:cs typeface="Times New Roman" panose="02020603050405020304" pitchFamily="18" charset="0"/>
                          </a:rPr>
                        </m:ctrlPr>
                      </m:sSubPr>
                      <m:e>
                        <m:r>
                          <a:rPr lang="en-US" altLang="zh-TW" sz="2600">
                            <a:solidFill>
                              <a:schemeClr val="tx1"/>
                            </a:solidFill>
                            <a:latin typeface="Cambria Math" panose="02040503050406030204" pitchFamily="18" charset="0"/>
                            <a:cs typeface="Times New Roman" panose="02020603050405020304" pitchFamily="18" charset="0"/>
                          </a:rPr>
                          <m:t>𝑞</m:t>
                        </m:r>
                      </m:e>
                      <m:sub>
                        <m:r>
                          <a:rPr lang="en-US" altLang="zh-TW" sz="2600">
                            <a:solidFill>
                              <a:schemeClr val="tx1"/>
                            </a:solidFill>
                            <a:latin typeface="Cambria Math" panose="02040503050406030204" pitchFamily="18" charset="0"/>
                            <a:cs typeface="Times New Roman" panose="02020603050405020304" pitchFamily="18" charset="0"/>
                          </a:rPr>
                          <m:t>𝑖</m:t>
                        </m:r>
                      </m:sub>
                    </m:sSub>
                  </m:oMath>
                </a14:m>
                <a:r>
                  <a:rPr lang="en-US" altLang="zh-TW" sz="2600" dirty="0">
                    <a:solidFill>
                      <a:schemeClr val="tx1"/>
                    </a:solidFill>
                    <a:latin typeface="Times New Roman" panose="02020603050405020304" pitchFamily="18" charset="0"/>
                    <a:cs typeface="Times New Roman" panose="02020603050405020304" pitchFamily="18" charset="0"/>
                  </a:rPr>
                  <a:t> on the variables </a:t>
                </a:r>
                <a14:m>
                  <m:oMath xmlns:m="http://schemas.openxmlformats.org/officeDocument/2006/math">
                    <m:sSub>
                      <m:sSubPr>
                        <m:ctrlPr>
                          <a:rPr lang="en-US" altLang="zh-TW" sz="2600" i="1">
                            <a:solidFill>
                              <a:schemeClr val="tx1"/>
                            </a:solidFill>
                            <a:latin typeface="Cambria Math" panose="02040503050406030204" pitchFamily="18" charset="0"/>
                            <a:cs typeface="Times New Roman" panose="02020603050405020304" pitchFamily="18" charset="0"/>
                          </a:rPr>
                        </m:ctrlPr>
                      </m:sSubPr>
                      <m:e>
                        <m:r>
                          <a:rPr lang="en-US" altLang="zh-TW" sz="2600">
                            <a:solidFill>
                              <a:schemeClr val="tx1"/>
                            </a:solidFill>
                            <a:latin typeface="Cambria Math" panose="02040503050406030204" pitchFamily="18" charset="0"/>
                            <a:cs typeface="Times New Roman" panose="02020603050405020304" pitchFamily="18" charset="0"/>
                          </a:rPr>
                          <m:t>h</m:t>
                        </m:r>
                      </m:e>
                      <m:sub>
                        <m:r>
                          <a:rPr lang="en-US" altLang="zh-TW" sz="2600">
                            <a:solidFill>
                              <a:schemeClr val="tx1"/>
                            </a:solidFill>
                            <a:latin typeface="Cambria Math" panose="02040503050406030204" pitchFamily="18" charset="0"/>
                            <a:cs typeface="Times New Roman" panose="02020603050405020304" pitchFamily="18" charset="0"/>
                          </a:rPr>
                          <m:t>𝑖</m:t>
                        </m:r>
                      </m:sub>
                    </m:sSub>
                  </m:oMath>
                </a14:m>
                <a:r>
                  <a:rPr lang="en-US" altLang="zh-TW" sz="2600" dirty="0">
                    <a:solidFill>
                      <a:schemeClr val="tx1"/>
                    </a:solidFill>
                    <a:latin typeface="Times New Roman" panose="02020603050405020304" pitchFamily="18" charset="0"/>
                    <a:cs typeface="Times New Roman" panose="02020603050405020304" pitchFamily="18" charset="0"/>
                  </a:rPr>
                  <a:t>, the observed log-likelihood can be written as the sum of two terms</a:t>
                </a:r>
              </a:p>
              <a:p>
                <a:pPr marL="273050" lvl="1">
                  <a:spcBef>
                    <a:spcPts val="600"/>
                  </a:spcBef>
                  <a:buClr>
                    <a:schemeClr val="accent1"/>
                  </a:buClr>
                </a:pPr>
                <a:endParaRPr lang="en-US" altLang="zh-TW" sz="2600" dirty="0">
                  <a:solidFill>
                    <a:schemeClr val="tx1"/>
                  </a:solidFill>
                  <a:latin typeface="Times New Roman" panose="02020603050405020304" pitchFamily="18" charset="0"/>
                  <a:cs typeface="Times New Roman" panose="02020603050405020304" pitchFamily="18" charset="0"/>
                </a:endParaRPr>
              </a:p>
              <a:p>
                <a:pPr marL="273050" lvl="1">
                  <a:spcBef>
                    <a:spcPts val="600"/>
                  </a:spcBef>
                  <a:buClr>
                    <a:schemeClr val="accent1"/>
                  </a:buClr>
                </a:pPr>
                <a:endParaRPr lang="en-US" altLang="zh-TW" sz="2600" dirty="0">
                  <a:solidFill>
                    <a:schemeClr val="tx1"/>
                  </a:solidFill>
                  <a:latin typeface="Times New Roman" panose="02020603050405020304" pitchFamily="18" charset="0"/>
                  <a:cs typeface="Times New Roman" panose="02020603050405020304" pitchFamily="18" charset="0"/>
                </a:endParaRPr>
              </a:p>
              <a:p>
                <a:pPr marL="273050" lvl="1">
                  <a:spcBef>
                    <a:spcPts val="600"/>
                  </a:spcBef>
                  <a:buClr>
                    <a:schemeClr val="accent1"/>
                  </a:buClr>
                </a:pPr>
                <a:endParaRPr lang="en-US" altLang="zh-TW" sz="2600" dirty="0">
                  <a:solidFill>
                    <a:schemeClr val="tx1"/>
                  </a:solidFill>
                  <a:latin typeface="Times New Roman" panose="02020603050405020304" pitchFamily="18" charset="0"/>
                  <a:cs typeface="Times New Roman" panose="02020603050405020304" pitchFamily="18" charset="0"/>
                </a:endParaRPr>
              </a:p>
              <a:p>
                <a:pPr marL="273050" lvl="1">
                  <a:spcBef>
                    <a:spcPts val="600"/>
                  </a:spcBef>
                  <a:buClr>
                    <a:schemeClr val="accent1"/>
                  </a:buClr>
                </a:pPr>
                <a:r>
                  <a:rPr lang="en-US" altLang="zh-TW" sz="2600" dirty="0">
                    <a:solidFill>
                      <a:schemeClr val="tx1"/>
                    </a:solidFill>
                    <a:latin typeface="Times New Roman" panose="02020603050405020304" pitchFamily="18" charset="0"/>
                    <a:cs typeface="Times New Roman" panose="02020603050405020304" pitchFamily="18" charset="0"/>
                  </a:rPr>
                  <a:t>The Evidence Lower Bound is the function </a:t>
                </a:r>
                <a:endParaRPr lang="zh-TW" altLang="en-US" sz="2600" dirty="0">
                  <a:solidFill>
                    <a:schemeClr val="tx1"/>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r="-22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14</a:t>
            </a:fld>
            <a:endParaRPr lang="zh-TW" altLang="en-US" dirty="0"/>
          </a:p>
        </p:txBody>
      </p:sp>
      <p:pic>
        <p:nvPicPr>
          <p:cNvPr id="5" name="圖片 4"/>
          <p:cNvPicPr>
            <a:picLocks noChangeAspect="1"/>
          </p:cNvPicPr>
          <p:nvPr/>
        </p:nvPicPr>
        <p:blipFill>
          <a:blip r:embed="rId4"/>
          <a:stretch>
            <a:fillRect/>
          </a:stretch>
        </p:blipFill>
        <p:spPr>
          <a:xfrm>
            <a:off x="911424" y="2132856"/>
            <a:ext cx="10083799" cy="731998"/>
          </a:xfrm>
          <a:prstGeom prst="rect">
            <a:avLst/>
          </a:prstGeom>
        </p:spPr>
      </p:pic>
      <p:pic>
        <p:nvPicPr>
          <p:cNvPr id="6" name="圖片 5"/>
          <p:cNvPicPr>
            <a:picLocks noChangeAspect="1"/>
          </p:cNvPicPr>
          <p:nvPr/>
        </p:nvPicPr>
        <p:blipFill>
          <a:blip r:embed="rId5"/>
          <a:stretch>
            <a:fillRect/>
          </a:stretch>
        </p:blipFill>
        <p:spPr>
          <a:xfrm>
            <a:off x="2855640" y="2817801"/>
            <a:ext cx="7056784" cy="722703"/>
          </a:xfrm>
          <a:prstGeom prst="rect">
            <a:avLst/>
          </a:prstGeom>
        </p:spPr>
      </p:pic>
      <p:pic>
        <p:nvPicPr>
          <p:cNvPr id="7" name="圖片 6"/>
          <p:cNvPicPr>
            <a:picLocks noChangeAspect="1"/>
          </p:cNvPicPr>
          <p:nvPr/>
        </p:nvPicPr>
        <p:blipFill>
          <a:blip r:embed="rId6"/>
          <a:stretch>
            <a:fillRect/>
          </a:stretch>
        </p:blipFill>
        <p:spPr>
          <a:xfrm>
            <a:off x="6888088" y="3616705"/>
            <a:ext cx="1937864" cy="387001"/>
          </a:xfrm>
          <a:prstGeom prst="rect">
            <a:avLst/>
          </a:prstGeom>
        </p:spPr>
      </p:pic>
      <p:pic>
        <p:nvPicPr>
          <p:cNvPr id="8" name="圖片 7"/>
          <p:cNvPicPr>
            <a:picLocks noChangeAspect="1"/>
          </p:cNvPicPr>
          <p:nvPr/>
        </p:nvPicPr>
        <p:blipFill>
          <a:blip r:embed="rId7"/>
          <a:stretch>
            <a:fillRect/>
          </a:stretch>
        </p:blipFill>
        <p:spPr>
          <a:xfrm>
            <a:off x="3575720" y="4003706"/>
            <a:ext cx="5356939" cy="626497"/>
          </a:xfrm>
          <a:prstGeom prst="rect">
            <a:avLst/>
          </a:prstGeom>
        </p:spPr>
      </p:pic>
    </p:spTree>
    <p:extLst>
      <p:ext uri="{BB962C8B-B14F-4D97-AF65-F5344CB8AC3E}">
        <p14:creationId xmlns:p14="http://schemas.microsoft.com/office/powerpoint/2010/main" val="3952715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 Inference Methods Based on an ELBO</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609600" y="1219200"/>
                <a:ext cx="6710536" cy="4937760"/>
              </a:xfrm>
            </p:spPr>
            <p:txBody>
              <a:bodyPr/>
              <a:lstStyle/>
              <a:p>
                <a:r>
                  <a:rPr lang="en-US" altLang="zh-TW" dirty="0">
                    <a:latin typeface="Times New Roman" panose="02020603050405020304" pitchFamily="18" charset="0"/>
                    <a:cs typeface="Times New Roman" panose="02020603050405020304" pitchFamily="18" charset="0"/>
                  </a:rPr>
                  <a:t>The choices of the distributions </a:t>
                </a:r>
                <a14:m>
                  <m:oMath xmlns:m="http://schemas.openxmlformats.org/officeDocument/2006/math">
                    <m:sSubSup>
                      <m:sSubSupPr>
                        <m:ctrlPr>
                          <a:rPr lang="en-US" altLang="zh-TW" i="1" smtClean="0">
                            <a:latin typeface="Cambria Math" panose="02040503050406030204" pitchFamily="18" charset="0"/>
                            <a:cs typeface="Times New Roman" panose="02020603050405020304" pitchFamily="18" charset="0"/>
                          </a:rPr>
                        </m:ctrlPr>
                      </m:sSubSupPr>
                      <m:e>
                        <m:r>
                          <a:rPr lang="en-US" altLang="zh-TW" b="0" i="1" smtClean="0">
                            <a:latin typeface="Cambria Math" panose="02040503050406030204" pitchFamily="18" charset="0"/>
                            <a:cs typeface="Times New Roman" panose="02020603050405020304" pitchFamily="18" charset="0"/>
                          </a:rPr>
                          <m:t>𝑞</m:t>
                        </m:r>
                      </m:e>
                      <m:sub>
                        <m:r>
                          <a:rPr lang="en-US" altLang="zh-TW" b="0" i="1" smtClean="0">
                            <a:latin typeface="Cambria Math" panose="02040503050406030204" pitchFamily="18" charset="0"/>
                            <a:cs typeface="Times New Roman" panose="02020603050405020304" pitchFamily="18" charset="0"/>
                          </a:rPr>
                          <m:t>𝑖</m:t>
                        </m:r>
                      </m:sub>
                      <m:sup>
                        <m:r>
                          <a:rPr lang="en-US" altLang="zh-TW" b="0" i="1" smtClean="0">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𝑡</m:t>
                        </m:r>
                        <m:r>
                          <a:rPr lang="en-US" altLang="zh-TW" b="0" i="1" smtClean="0">
                            <a:latin typeface="Cambria Math" panose="02040503050406030204" pitchFamily="18" charset="0"/>
                            <a:cs typeface="Times New Roman" panose="02020603050405020304" pitchFamily="18" charset="0"/>
                          </a:rPr>
                          <m:t>)</m:t>
                        </m:r>
                      </m:sup>
                    </m:sSubSup>
                  </m:oMath>
                </a14:m>
                <a:r>
                  <a:rPr lang="en-US" altLang="zh-TW" dirty="0">
                    <a:latin typeface="Times New Roman" panose="02020603050405020304" pitchFamily="18" charset="0"/>
                    <a:cs typeface="Times New Roman" panose="02020603050405020304" pitchFamily="18" charset="0"/>
                  </a:rPr>
                  <a:t> at each iteration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𝑡</m:t>
                    </m:r>
                  </m:oMath>
                </a14:m>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Choosing </a:t>
                </a:r>
                <a14:m>
                  <m:oMath xmlns:m="http://schemas.openxmlformats.org/officeDocument/2006/math">
                    <m:sSubSup>
                      <m:sSubSupPr>
                        <m:ctrlPr>
                          <a:rPr lang="en-US" altLang="zh-TW" i="1">
                            <a:latin typeface="Cambria Math" panose="02040503050406030204" pitchFamily="18" charset="0"/>
                            <a:cs typeface="Times New Roman" panose="02020603050405020304" pitchFamily="18" charset="0"/>
                          </a:rPr>
                        </m:ctrlPr>
                      </m:sSubSupPr>
                      <m:e>
                        <m:r>
                          <a:rPr lang="en-US" altLang="zh-TW" i="1">
                            <a:latin typeface="Cambria Math" panose="02040503050406030204" pitchFamily="18" charset="0"/>
                            <a:cs typeface="Times New Roman" panose="02020603050405020304" pitchFamily="18" charset="0"/>
                          </a:rPr>
                          <m:t>𝑞</m:t>
                        </m:r>
                      </m:e>
                      <m:sub>
                        <m:r>
                          <a:rPr lang="en-US" altLang="zh-TW" i="1">
                            <a:latin typeface="Cambria Math" panose="02040503050406030204" pitchFamily="18" charset="0"/>
                            <a:cs typeface="Times New Roman" panose="02020603050405020304" pitchFamily="18" charset="0"/>
                          </a:rPr>
                          <m:t>𝑖</m:t>
                        </m:r>
                      </m:sub>
                      <m:sup>
                        <m:d>
                          <m:dPr>
                            <m:ctrlPr>
                              <a:rPr lang="en-US" altLang="zh-TW" i="1">
                                <a:latin typeface="Cambria Math" panose="02040503050406030204" pitchFamily="18" charset="0"/>
                                <a:cs typeface="Times New Roman" panose="02020603050405020304" pitchFamily="18" charset="0"/>
                              </a:rPr>
                            </m:ctrlPr>
                          </m:dPr>
                          <m:e>
                            <m:r>
                              <a:rPr lang="en-US" altLang="zh-TW" i="1">
                                <a:latin typeface="Cambria Math" panose="02040503050406030204" pitchFamily="18" charset="0"/>
                                <a:cs typeface="Times New Roman" panose="02020603050405020304" pitchFamily="18" charset="0"/>
                              </a:rPr>
                              <m:t>𝑡</m:t>
                            </m:r>
                          </m:e>
                        </m:d>
                      </m:sup>
                    </m:sSubSup>
                    <m:d>
                      <m:dPr>
                        <m:ctrlPr>
                          <a:rPr lang="en-US" altLang="zh-TW" b="0" i="1" smtClean="0">
                            <a:latin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cs typeface="Times New Roman" panose="02020603050405020304" pitchFamily="18" charset="0"/>
                          </a:rPr>
                          <m:t>𝑧</m:t>
                        </m:r>
                      </m:e>
                    </m:d>
                    <m:r>
                      <a:rPr lang="en-US" altLang="zh-TW" b="0" i="1" smtClean="0">
                        <a:latin typeface="Cambria Math" panose="02040503050406030204" pitchFamily="18" charset="0"/>
                        <a:cs typeface="Times New Roman" panose="02020603050405020304" pitchFamily="18" charset="0"/>
                      </a:rPr>
                      <m:t>=</m:t>
                    </m:r>
                    <m:sSub>
                      <m:sSubPr>
                        <m:ctrlPr>
                          <a:rPr lang="en-US" altLang="zh-TW" b="0"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𝑝</m:t>
                        </m:r>
                      </m:e>
                      <m:sub>
                        <m:sSup>
                          <m:sSupPr>
                            <m:ctrlPr>
                              <a:rPr lang="en-US" altLang="zh-TW" b="0" i="1" smtClean="0">
                                <a:latin typeface="Cambria Math" panose="02040503050406030204" pitchFamily="18" charset="0"/>
                                <a:cs typeface="Times New Roman" panose="02020603050405020304" pitchFamily="18" charset="0"/>
                              </a:rPr>
                            </m:ctrlPr>
                          </m:sSupPr>
                          <m:e>
                            <m:r>
                              <a:rPr lang="zh-TW" altLang="en-US" b="0" i="1" smtClean="0">
                                <a:latin typeface="Cambria Math" panose="02040503050406030204" pitchFamily="18" charset="0"/>
                                <a:cs typeface="Times New Roman" panose="02020603050405020304" pitchFamily="18" charset="0"/>
                              </a:rPr>
                              <m:t>𝜃</m:t>
                            </m:r>
                          </m:e>
                          <m:sup>
                            <m:d>
                              <m:dPr>
                                <m:ctrlPr>
                                  <a:rPr lang="en-US" altLang="zh-TW" b="0" i="1" smtClean="0">
                                    <a:latin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cs typeface="Times New Roman" panose="02020603050405020304" pitchFamily="18" charset="0"/>
                                  </a:rPr>
                                  <m:t>𝑡</m:t>
                                </m:r>
                              </m:e>
                            </m:d>
                          </m:sup>
                        </m:sSup>
                      </m:sub>
                    </m:sSub>
                    <m:r>
                      <a:rPr lang="en-US" altLang="zh-TW" b="0" i="1" smtClean="0">
                        <a:latin typeface="Cambria Math" panose="02040503050406030204" pitchFamily="18" charset="0"/>
                        <a:cs typeface="Times New Roman" panose="02020603050405020304" pitchFamily="18" charset="0"/>
                      </a:rPr>
                      <m:t>(</m:t>
                    </m:r>
                    <m:sSub>
                      <m:sSubPr>
                        <m:ctrlPr>
                          <a:rPr lang="en-US" altLang="zh-TW" b="0"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h</m:t>
                        </m:r>
                      </m:e>
                      <m:sub>
                        <m:r>
                          <a:rPr lang="en-US" altLang="zh-TW" b="0" i="1" smtClean="0">
                            <a:latin typeface="Cambria Math" panose="02040503050406030204" pitchFamily="18" charset="0"/>
                            <a:cs typeface="Times New Roman" panose="02020603050405020304" pitchFamily="18" charset="0"/>
                          </a:rPr>
                          <m:t>𝑖</m:t>
                        </m:r>
                      </m:sub>
                    </m:sSub>
                    <m:r>
                      <a:rPr lang="en-US" altLang="zh-TW" b="0" i="1" smtClean="0">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𝑥</m:t>
                        </m:r>
                      </m:e>
                      <m:sub>
                        <m:r>
                          <a:rPr lang="en-US" altLang="zh-TW" i="1">
                            <a:latin typeface="Cambria Math" panose="02040503050406030204" pitchFamily="18" charset="0"/>
                            <a:cs typeface="Times New Roman" panose="02020603050405020304" pitchFamily="18" charset="0"/>
                          </a:rPr>
                          <m:t>𝑖</m:t>
                        </m:r>
                      </m:sub>
                    </m:sSub>
                    <m:r>
                      <a:rPr lang="en-US" altLang="zh-TW" b="0" i="1" smtClean="0">
                        <a:latin typeface="Cambria Math" panose="02040503050406030204" pitchFamily="18" charset="0"/>
                        <a:cs typeface="Times New Roman" panose="02020603050405020304" pitchFamily="18" charset="0"/>
                      </a:rPr>
                      <m:t>)</m:t>
                    </m:r>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makes the lower bound </a:t>
                </a:r>
                <a:r>
                  <a:rPr lang="en-US" altLang="zh-TW" dirty="0">
                    <a:latin typeface="Times New Roman" panose="02020603050405020304" pitchFamily="18" charset="0"/>
                    <a:cs typeface="Times New Roman" panose="02020603050405020304" pitchFamily="18" charset="0"/>
                    <a:hlinkClick r:id="rId2"/>
                  </a:rPr>
                  <a:t>tangent</a:t>
                </a:r>
                <a:r>
                  <a:rPr lang="en-US" altLang="zh-TW" dirty="0">
                    <a:latin typeface="Times New Roman" panose="02020603050405020304" pitchFamily="18" charset="0"/>
                    <a:cs typeface="Times New Roman" panose="02020603050405020304" pitchFamily="18" charset="0"/>
                  </a:rPr>
                  <a:t> to </a:t>
                </a:r>
                <a:r>
                  <a:rPr lang="zh-TW" altLang="en-US" dirty="0">
                    <a:latin typeface="Times New Roman" panose="02020603050405020304" pitchFamily="18" charset="0"/>
                    <a:cs typeface="Times New Roman" panose="02020603050405020304" pitchFamily="18" charset="0"/>
                  </a:rPr>
                  <a:t>𝐿</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𝑋</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𝜃</a:t>
                </a:r>
                <a:r>
                  <a:rPr lang="en-US" altLang="zh-TW" dirty="0">
                    <a:latin typeface="Times New Roman" panose="02020603050405020304" pitchFamily="18" charset="0"/>
                    <a:cs typeface="Times New Roman" panose="02020603050405020304" pitchFamily="18" charset="0"/>
                  </a:rPr>
                  <a:t>) at </a:t>
                </a:r>
                <a14:m>
                  <m:oMath xmlns:m="http://schemas.openxmlformats.org/officeDocument/2006/math">
                    <m:r>
                      <a:rPr lang="zh-TW" altLang="en-US" i="1" dirty="0" smtClean="0">
                        <a:latin typeface="Cambria Math" panose="02040503050406030204" pitchFamily="18" charset="0"/>
                        <a:cs typeface="Times New Roman" panose="02020603050405020304" pitchFamily="18" charset="0"/>
                      </a:rPr>
                      <m:t>𝜃</m:t>
                    </m:r>
                    <m:r>
                      <a:rPr lang="en-US" altLang="zh-TW" b="0" i="1" dirty="0" smtClean="0">
                        <a:latin typeface="Cambria Math" panose="02040503050406030204" pitchFamily="18" charset="0"/>
                        <a:cs typeface="Times New Roman" panose="02020603050405020304" pitchFamily="18" charset="0"/>
                      </a:rPr>
                      <m:t>=</m:t>
                    </m:r>
                    <m:sSup>
                      <m:sSupPr>
                        <m:ctrlPr>
                          <a:rPr lang="en-US" altLang="zh-TW" b="0" i="1" dirty="0" smtClean="0">
                            <a:latin typeface="Cambria Math" panose="02040503050406030204" pitchFamily="18" charset="0"/>
                            <a:cs typeface="Times New Roman" panose="02020603050405020304" pitchFamily="18" charset="0"/>
                          </a:rPr>
                        </m:ctrlPr>
                      </m:sSupPr>
                      <m:e>
                        <m:r>
                          <a:rPr lang="zh-TW" altLang="en-US" b="0" i="1" dirty="0" smtClean="0">
                            <a:latin typeface="Cambria Math" panose="02040503050406030204" pitchFamily="18" charset="0"/>
                            <a:cs typeface="Times New Roman" panose="02020603050405020304" pitchFamily="18" charset="0"/>
                          </a:rPr>
                          <m:t>𝜃</m:t>
                        </m:r>
                      </m:e>
                      <m:sup>
                        <m:r>
                          <a:rPr lang="en-US" altLang="zh-TW" b="0" i="1" dirty="0" smtClean="0">
                            <a:latin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cs typeface="Times New Roman" panose="02020603050405020304" pitchFamily="18" charset="0"/>
                          </a:rPr>
                          <m:t>𝑡</m:t>
                        </m:r>
                        <m:r>
                          <a:rPr lang="en-US" altLang="zh-TW" b="0" i="1" dirty="0" smtClean="0">
                            <a:latin typeface="Cambria Math" panose="02040503050406030204" pitchFamily="18" charset="0"/>
                            <a:cs typeface="Times New Roman" panose="02020603050405020304" pitchFamily="18" charset="0"/>
                          </a:rPr>
                          <m:t>)</m:t>
                        </m:r>
                      </m:sup>
                    </m:sSup>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which is the </a:t>
                </a:r>
                <a:r>
                  <a:rPr lang="en-US" altLang="zh-TW" dirty="0" err="1">
                    <a:latin typeface="Times New Roman" panose="02020603050405020304" pitchFamily="18" charset="0"/>
                    <a:cs typeface="Times New Roman" panose="02020603050405020304" pitchFamily="18" charset="0"/>
                  </a:rPr>
                  <a:t>the</a:t>
                </a:r>
                <a:r>
                  <a:rPr lang="en-US" altLang="zh-TW" dirty="0">
                    <a:latin typeface="Times New Roman" panose="02020603050405020304" pitchFamily="18" charset="0"/>
                    <a:cs typeface="Times New Roman" panose="02020603050405020304" pitchFamily="18" charset="0"/>
                  </a:rPr>
                  <a:t> Expectation-Maximization (EM) algorithm</a:t>
                </a:r>
              </a:p>
              <a:p>
                <a:pPr lvl="1"/>
                <a:r>
                  <a:rPr lang="en-US" altLang="zh-TW" dirty="0">
                    <a:latin typeface="Times New Roman" panose="02020603050405020304" pitchFamily="18" charset="0"/>
                    <a:cs typeface="Times New Roman" panose="02020603050405020304" pitchFamily="18" charset="0"/>
                  </a:rPr>
                  <a:t>For computational reasons, we can choose to have </a:t>
                </a:r>
                <a14:m>
                  <m:oMath xmlns:m="http://schemas.openxmlformats.org/officeDocument/2006/math">
                    <m:sSubSup>
                      <m:sSubSupPr>
                        <m:ctrlPr>
                          <a:rPr lang="en-US" altLang="zh-TW" i="1">
                            <a:latin typeface="Cambria Math" panose="02040503050406030204" pitchFamily="18" charset="0"/>
                            <a:cs typeface="Times New Roman" panose="02020603050405020304" pitchFamily="18" charset="0"/>
                          </a:rPr>
                        </m:ctrlPr>
                      </m:sSubSupPr>
                      <m:e>
                        <m:r>
                          <a:rPr lang="en-US" altLang="zh-TW" i="1">
                            <a:latin typeface="Cambria Math" panose="02040503050406030204" pitchFamily="18" charset="0"/>
                            <a:cs typeface="Times New Roman" panose="02020603050405020304" pitchFamily="18" charset="0"/>
                          </a:rPr>
                          <m:t>𝑞</m:t>
                        </m:r>
                      </m:e>
                      <m:sub>
                        <m:r>
                          <a:rPr lang="en-US" altLang="zh-TW" i="1">
                            <a:latin typeface="Cambria Math" panose="02040503050406030204" pitchFamily="18" charset="0"/>
                            <a:cs typeface="Times New Roman" panose="02020603050405020304" pitchFamily="18" charset="0"/>
                          </a:rPr>
                          <m:t>𝑖</m:t>
                        </m:r>
                      </m:sub>
                      <m:sup>
                        <m:d>
                          <m:dPr>
                            <m:ctrlPr>
                              <a:rPr lang="en-US" altLang="zh-TW" i="1">
                                <a:latin typeface="Cambria Math" panose="02040503050406030204" pitchFamily="18" charset="0"/>
                                <a:cs typeface="Times New Roman" panose="02020603050405020304" pitchFamily="18" charset="0"/>
                              </a:rPr>
                            </m:ctrlPr>
                          </m:dPr>
                          <m:e>
                            <m:r>
                              <a:rPr lang="en-US" altLang="zh-TW" i="1">
                                <a:latin typeface="Cambria Math" panose="02040503050406030204" pitchFamily="18" charset="0"/>
                                <a:cs typeface="Times New Roman" panose="02020603050405020304" pitchFamily="18" charset="0"/>
                              </a:rPr>
                              <m:t>𝑡</m:t>
                            </m:r>
                          </m:e>
                        </m:d>
                      </m:sup>
                    </m:sSubSup>
                    <m:d>
                      <m:dPr>
                        <m:ctrlPr>
                          <a:rPr lang="en-US" altLang="zh-TW" i="1">
                            <a:latin typeface="Cambria Math" panose="02040503050406030204" pitchFamily="18" charset="0"/>
                            <a:cs typeface="Times New Roman" panose="02020603050405020304" pitchFamily="18" charset="0"/>
                          </a:rPr>
                        </m:ctrlPr>
                      </m:dPr>
                      <m:e>
                        <m:r>
                          <a:rPr lang="en-US" altLang="zh-TW" i="1">
                            <a:latin typeface="Cambria Math" panose="02040503050406030204" pitchFamily="18" charset="0"/>
                            <a:cs typeface="Times New Roman" panose="02020603050405020304" pitchFamily="18" charset="0"/>
                          </a:rPr>
                          <m:t>𝑧</m:t>
                        </m:r>
                      </m:e>
                    </m:d>
                  </m:oMath>
                </a14:m>
                <a:r>
                  <a:rPr lang="en-US" altLang="zh-TW" dirty="0">
                    <a:latin typeface="Times New Roman" panose="02020603050405020304" pitchFamily="18" charset="0"/>
                    <a:cs typeface="Times New Roman" panose="02020603050405020304" pitchFamily="18" charset="0"/>
                  </a:rPr>
                  <a:t> approximate the posteriors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𝑝</m:t>
                        </m:r>
                      </m:e>
                      <m:sub>
                        <m:sSup>
                          <m:sSupPr>
                            <m:ctrlPr>
                              <a:rPr lang="en-US" altLang="zh-TW" i="1">
                                <a:latin typeface="Cambria Math" panose="02040503050406030204" pitchFamily="18" charset="0"/>
                                <a:cs typeface="Times New Roman" panose="02020603050405020304" pitchFamily="18" charset="0"/>
                              </a:rPr>
                            </m:ctrlPr>
                          </m:sSupPr>
                          <m:e>
                            <m:r>
                              <a:rPr lang="zh-TW" altLang="en-US" i="1">
                                <a:latin typeface="Cambria Math" panose="02040503050406030204" pitchFamily="18" charset="0"/>
                                <a:cs typeface="Times New Roman" panose="02020603050405020304" pitchFamily="18" charset="0"/>
                              </a:rPr>
                              <m:t>𝜃</m:t>
                            </m:r>
                          </m:e>
                          <m:sup>
                            <m:d>
                              <m:dPr>
                                <m:ctrlPr>
                                  <a:rPr lang="en-US" altLang="zh-TW" i="1">
                                    <a:latin typeface="Cambria Math" panose="02040503050406030204" pitchFamily="18" charset="0"/>
                                    <a:cs typeface="Times New Roman" panose="02020603050405020304" pitchFamily="18" charset="0"/>
                                  </a:rPr>
                                </m:ctrlPr>
                              </m:dPr>
                              <m:e>
                                <m:r>
                                  <a:rPr lang="en-US" altLang="zh-TW" i="1">
                                    <a:latin typeface="Cambria Math" panose="02040503050406030204" pitchFamily="18" charset="0"/>
                                    <a:cs typeface="Times New Roman" panose="02020603050405020304" pitchFamily="18" charset="0"/>
                                  </a:rPr>
                                  <m:t>𝑡</m:t>
                                </m:r>
                              </m:e>
                            </m:d>
                          </m:sup>
                        </m:sSup>
                      </m:sub>
                    </m:sSub>
                    <m:r>
                      <a:rPr lang="en-US" altLang="zh-TW" i="1">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h</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𝑥</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m:t>
                    </m:r>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by</a:t>
                </a:r>
              </a:p>
              <a:p>
                <a:pPr lvl="2"/>
                <a:r>
                  <a:rPr lang="en-US" altLang="zh-TW" dirty="0">
                    <a:latin typeface="Times New Roman" panose="02020603050405020304" pitchFamily="18" charset="0"/>
                    <a:cs typeface="Times New Roman" panose="02020603050405020304" pitchFamily="18" charset="0"/>
                  </a:rPr>
                  <a:t>Their “mode", i.e. the value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acc>
                          <m:accPr>
                            <m:chr m:val="̂"/>
                            <m:ctrlPr>
                              <a:rPr lang="en-US" altLang="zh-TW" i="1" smtClean="0">
                                <a:latin typeface="Cambria Math" panose="02040503050406030204" pitchFamily="18" charset="0"/>
                                <a:cs typeface="Times New Roman" panose="02020603050405020304" pitchFamily="18" charset="0"/>
                              </a:rPr>
                            </m:ctrlPr>
                          </m:accPr>
                          <m:e>
                            <m:r>
                              <a:rPr lang="en-US" altLang="zh-TW" b="0" i="1" smtClean="0">
                                <a:latin typeface="Cambria Math" panose="02040503050406030204" pitchFamily="18" charset="0"/>
                                <a:cs typeface="Times New Roman" panose="02020603050405020304" pitchFamily="18" charset="0"/>
                              </a:rPr>
                              <m:t>h</m:t>
                            </m:r>
                          </m:e>
                        </m:acc>
                      </m:e>
                      <m:sub>
                        <m:r>
                          <a:rPr lang="en-US" altLang="zh-TW" b="0" i="1" smtClean="0">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h</m:t>
                        </m:r>
                      </m:e>
                      <m:sub>
                        <m:r>
                          <a:rPr lang="en-US" altLang="zh-TW" b="0" i="1" smtClean="0">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that maximizes them: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𝑞</m:t>
                        </m:r>
                      </m:e>
                      <m:sub>
                        <m:r>
                          <a:rPr lang="en-US" altLang="zh-TW" i="1">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effectively becomes a Dirac distribution at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acc>
                          <m:accPr>
                            <m:chr m:val="̂"/>
                            <m:ctrlPr>
                              <a:rPr lang="en-US" altLang="zh-TW" i="1">
                                <a:latin typeface="Cambria Math" panose="02040503050406030204" pitchFamily="18" charset="0"/>
                                <a:cs typeface="Times New Roman" panose="02020603050405020304" pitchFamily="18" charset="0"/>
                              </a:rPr>
                            </m:ctrlPr>
                          </m:accPr>
                          <m:e>
                            <m:r>
                              <a:rPr lang="en-US" altLang="zh-TW" i="1">
                                <a:latin typeface="Cambria Math" panose="02040503050406030204" pitchFamily="18" charset="0"/>
                                <a:cs typeface="Times New Roman" panose="02020603050405020304" pitchFamily="18" charset="0"/>
                              </a:rPr>
                              <m:t>h</m:t>
                            </m:r>
                          </m:e>
                        </m:acc>
                      </m:e>
                      <m:sub>
                        <m:r>
                          <a:rPr lang="en-US" altLang="zh-TW" i="1">
                            <a:latin typeface="Cambria Math" panose="02040503050406030204" pitchFamily="18" charset="0"/>
                            <a:cs typeface="Times New Roman" panose="02020603050405020304" pitchFamily="18" charset="0"/>
                          </a:rPr>
                          <m:t>𝑖</m:t>
                        </m:r>
                      </m:sub>
                    </m:sSub>
                  </m:oMath>
                </a14:m>
                <a:endParaRPr lang="en-US" altLang="zh-TW" dirty="0">
                  <a:latin typeface="Times New Roman" panose="02020603050405020304" pitchFamily="18" charset="0"/>
                  <a:cs typeface="Times New Roman" panose="02020603050405020304" pitchFamily="18" charset="0"/>
                </a:endParaRPr>
              </a:p>
              <a:p>
                <a:pPr lvl="2"/>
                <a:r>
                  <a:rPr lang="en-US" altLang="zh-TW" dirty="0">
                    <a:latin typeface="Times New Roman" panose="02020603050405020304" pitchFamily="18" charset="0"/>
                    <a:cs typeface="Times New Roman" panose="02020603050405020304" pitchFamily="18" charset="0"/>
                  </a:rPr>
                  <a:t>A general distribution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𝑞</m:t>
                        </m:r>
                      </m:e>
                      <m:sub>
                        <m:r>
                          <a:rPr lang="en-US" altLang="zh-TW" i="1">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within a family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𝑄</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6710536" cy="4937760"/>
              </a:xfrm>
              <a:blipFill>
                <a:blip r:embed="rId3"/>
                <a:stretch>
                  <a:fillRect l="-817" r="-363"/>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15</a:t>
            </a:fld>
            <a:endParaRPr lang="zh-TW" altLang="en-US" dirty="0"/>
          </a:p>
        </p:txBody>
      </p:sp>
      <p:pic>
        <p:nvPicPr>
          <p:cNvPr id="5" name="圖片 4"/>
          <p:cNvPicPr>
            <a:picLocks noChangeAspect="1"/>
          </p:cNvPicPr>
          <p:nvPr/>
        </p:nvPicPr>
        <p:blipFill>
          <a:blip r:embed="rId4"/>
          <a:stretch>
            <a:fillRect/>
          </a:stretch>
        </p:blipFill>
        <p:spPr>
          <a:xfrm>
            <a:off x="7176120" y="2708920"/>
            <a:ext cx="4783150" cy="2952328"/>
          </a:xfrm>
          <a:prstGeom prst="rect">
            <a:avLst/>
          </a:prstGeom>
        </p:spPr>
      </p:pic>
    </p:spTree>
    <p:extLst>
      <p:ext uri="{BB962C8B-B14F-4D97-AF65-F5344CB8AC3E}">
        <p14:creationId xmlns:p14="http://schemas.microsoft.com/office/powerpoint/2010/main" val="4077544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Expectation-maximization (EM) Algorithm</a:t>
            </a:r>
            <a:endParaRPr lang="zh-TW" altLang="en-US" dirty="0"/>
          </a:p>
        </p:txBody>
      </p:sp>
      <p:sp>
        <p:nvSpPr>
          <p:cNvPr id="3" name="內容版面配置區 2"/>
          <p:cNvSpPr>
            <a:spLocks noGrp="1"/>
          </p:cNvSpPr>
          <p:nvPr>
            <p:ph sz="quarter" idx="1"/>
          </p:nvPr>
        </p:nvSpPr>
        <p:spPr/>
        <p:txBody>
          <a:bodyPr/>
          <a:lstStyle/>
          <a:p>
            <a:r>
              <a:rPr lang="pt-BR" altLang="zh-TW" dirty="0">
                <a:latin typeface="Times New Roman" panose="02020603050405020304" pitchFamily="18" charset="0"/>
                <a:cs typeface="Times New Roman" panose="02020603050405020304" pitchFamily="18" charset="0"/>
              </a:rPr>
              <a:t>EM as a Dual Ascent Algorithm (Use in Relion and CryoSparc)</a:t>
            </a:r>
          </a:p>
          <a:p>
            <a:endParaRPr lang="pt-BR" altLang="zh-TW" dirty="0">
              <a:latin typeface="Times New Roman" panose="02020603050405020304" pitchFamily="18" charset="0"/>
              <a:cs typeface="Times New Roman" panose="02020603050405020304" pitchFamily="18" charset="0"/>
            </a:endParaRPr>
          </a:p>
          <a:p>
            <a:endParaRPr lang="pt-BR" altLang="zh-TW" dirty="0">
              <a:latin typeface="Times New Roman" panose="02020603050405020304" pitchFamily="18" charset="0"/>
              <a:cs typeface="Times New Roman" panose="02020603050405020304" pitchFamily="18" charset="0"/>
            </a:endParaRPr>
          </a:p>
          <a:p>
            <a:endParaRPr lang="pt-BR" altLang="zh-TW" dirty="0">
              <a:latin typeface="Times New Roman" panose="02020603050405020304" pitchFamily="18" charset="0"/>
              <a:cs typeface="Times New Roman" panose="02020603050405020304" pitchFamily="18" charset="0"/>
            </a:endParaRPr>
          </a:p>
          <a:p>
            <a:endParaRPr lang="pt-BR" altLang="zh-TW" dirty="0">
              <a:latin typeface="Times New Roman" panose="02020603050405020304" pitchFamily="18" charset="0"/>
              <a:cs typeface="Times New Roman" panose="02020603050405020304" pitchFamily="18" charset="0"/>
            </a:endParaRPr>
          </a:p>
          <a:p>
            <a:endParaRPr lang="pt-BR" altLang="zh-TW" dirty="0">
              <a:latin typeface="Times New Roman" panose="02020603050405020304" pitchFamily="18" charset="0"/>
              <a:cs typeface="Times New Roman" panose="02020603050405020304" pitchFamily="18" charset="0"/>
            </a:endParaRPr>
          </a:p>
          <a:p>
            <a:endParaRPr lang="pt-BR" altLang="zh-TW" dirty="0">
              <a:latin typeface="Times New Roman" panose="02020603050405020304" pitchFamily="18" charset="0"/>
              <a:cs typeface="Times New Roman" panose="02020603050405020304" pitchFamily="18" charset="0"/>
            </a:endParaRPr>
          </a:p>
          <a:p>
            <a:endParaRPr lang="pt-BR"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The bottleneck is </a:t>
            </a:r>
            <a:endParaRPr lang="pt-BR"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16</a:t>
            </a:fld>
            <a:endParaRPr lang="zh-TW" altLang="en-US" dirty="0"/>
          </a:p>
        </p:txBody>
      </p:sp>
      <p:pic>
        <p:nvPicPr>
          <p:cNvPr id="5" name="圖片 4"/>
          <p:cNvPicPr>
            <a:picLocks noChangeAspect="1"/>
          </p:cNvPicPr>
          <p:nvPr/>
        </p:nvPicPr>
        <p:blipFill>
          <a:blip r:embed="rId3"/>
          <a:stretch>
            <a:fillRect/>
          </a:stretch>
        </p:blipFill>
        <p:spPr>
          <a:xfrm>
            <a:off x="779311" y="1700808"/>
            <a:ext cx="10633378" cy="3352627"/>
          </a:xfrm>
          <a:prstGeom prst="rect">
            <a:avLst/>
          </a:prstGeom>
        </p:spPr>
      </p:pic>
      <p:pic>
        <p:nvPicPr>
          <p:cNvPr id="6" name="圖片 5"/>
          <p:cNvPicPr>
            <a:picLocks noChangeAspect="1"/>
          </p:cNvPicPr>
          <p:nvPr/>
        </p:nvPicPr>
        <p:blipFill>
          <a:blip r:embed="rId4"/>
          <a:stretch>
            <a:fillRect/>
          </a:stretch>
        </p:blipFill>
        <p:spPr>
          <a:xfrm>
            <a:off x="2783632" y="5470468"/>
            <a:ext cx="5898705" cy="786187"/>
          </a:xfrm>
          <a:prstGeom prst="rect">
            <a:avLst/>
          </a:prstGeom>
        </p:spPr>
      </p:pic>
    </p:spTree>
    <p:extLst>
      <p:ext uri="{BB962C8B-B14F-4D97-AF65-F5344CB8AC3E}">
        <p14:creationId xmlns:p14="http://schemas.microsoft.com/office/powerpoint/2010/main" val="320366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2.2 Modal EM algorithm</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Replace the posterior by its mode</a:t>
                </a: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err="1">
                    <a:latin typeface="Times New Roman" panose="02020603050405020304" pitchFamily="18" charset="0"/>
                    <a:cs typeface="Times New Roman" panose="02020603050405020304" pitchFamily="18" charset="0"/>
                  </a:rPr>
                  <a:t>CryoSparc</a:t>
                </a:r>
                <a:r>
                  <a:rPr lang="en-US" altLang="zh-TW" dirty="0">
                    <a:latin typeface="Times New Roman" panose="02020603050405020304" pitchFamily="18" charset="0"/>
                    <a:cs typeface="Times New Roman" panose="02020603050405020304" pitchFamily="18" charset="0"/>
                  </a:rPr>
                  <a:t>, 3DFlex , </a:t>
                </a:r>
                <a:r>
                  <a:rPr lang="en-US" altLang="zh-TW" dirty="0" err="1">
                    <a:latin typeface="Times New Roman" panose="02020603050405020304" pitchFamily="18" charset="0"/>
                    <a:cs typeface="Times New Roman" panose="02020603050405020304" pitchFamily="18" charset="0"/>
                  </a:rPr>
                  <a:t>CryoDrgn</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CryoFold</a:t>
                </a:r>
                <a:r>
                  <a:rPr lang="en-US" altLang="zh-TW" dirty="0">
                    <a:latin typeface="Times New Roman" panose="02020603050405020304" pitchFamily="18" charset="0"/>
                    <a:cs typeface="Times New Roman" panose="02020603050405020304" pitchFamily="18" charset="0"/>
                  </a:rPr>
                  <a:t> infer the latent variable associated with the rotation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𝑅</m:t>
                        </m:r>
                      </m:e>
                      <m:sub>
                        <m:r>
                          <a:rPr lang="en-US" altLang="zh-TW" b="0" i="1" smtClean="0">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They use branch-and-bound optimization algorithm to address this maximization</a:t>
                </a: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b="-5556"/>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17</a:t>
            </a:fld>
            <a:endParaRPr lang="zh-TW" altLang="en-US" dirty="0"/>
          </a:p>
        </p:txBody>
      </p:sp>
      <p:pic>
        <p:nvPicPr>
          <p:cNvPr id="5" name="圖片 4"/>
          <p:cNvPicPr>
            <a:picLocks noChangeAspect="1"/>
          </p:cNvPicPr>
          <p:nvPr/>
        </p:nvPicPr>
        <p:blipFill>
          <a:blip r:embed="rId4"/>
          <a:stretch>
            <a:fillRect/>
          </a:stretch>
        </p:blipFill>
        <p:spPr>
          <a:xfrm>
            <a:off x="407368" y="1772816"/>
            <a:ext cx="11568808" cy="3280205"/>
          </a:xfrm>
          <a:prstGeom prst="rect">
            <a:avLst/>
          </a:prstGeom>
        </p:spPr>
      </p:pic>
    </p:spTree>
    <p:extLst>
      <p:ext uri="{BB962C8B-B14F-4D97-AF65-F5344CB8AC3E}">
        <p14:creationId xmlns:p14="http://schemas.microsoft.com/office/powerpoint/2010/main" val="988211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2.3 </a:t>
            </a:r>
            <a:r>
              <a:rPr lang="en-US" altLang="zh-TW" dirty="0" err="1"/>
              <a:t>Variational</a:t>
            </a:r>
            <a:r>
              <a:rPr lang="en-US" altLang="zh-TW" dirty="0"/>
              <a:t> EM algorithm</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The modal approximation in the EM algorithm speeds up the E-step; yet it has the drawback of summarizing the posterior distribution by a single estimate</a:t>
                </a:r>
              </a:p>
              <a:p>
                <a:pPr lvl="1"/>
                <a:r>
                  <a:rPr lang="en-US" altLang="zh-TW" dirty="0" err="1">
                    <a:latin typeface="Times New Roman" panose="02020603050405020304" pitchFamily="18" charset="0"/>
                    <a:cs typeface="Times New Roman" panose="02020603050405020304" pitchFamily="18" charset="0"/>
                  </a:rPr>
                  <a:t>Variational</a:t>
                </a:r>
                <a:r>
                  <a:rPr lang="en-US" altLang="zh-TW" dirty="0">
                    <a:latin typeface="Times New Roman" panose="02020603050405020304" pitchFamily="18" charset="0"/>
                    <a:cs typeface="Times New Roman" panose="02020603050405020304" pitchFamily="18" charset="0"/>
                  </a:rPr>
                  <a:t> Inference (VI) (</a:t>
                </a:r>
                <a:r>
                  <a:rPr lang="en-US" altLang="zh-TW" dirty="0" err="1">
                    <a:latin typeface="Times New Roman" panose="02020603050405020304" pitchFamily="18" charset="0"/>
                    <a:cs typeface="Times New Roman" panose="02020603050405020304" pitchFamily="18" charset="0"/>
                  </a:rPr>
                  <a:t>Variational</a:t>
                </a:r>
                <a:r>
                  <a:rPr lang="en-US" altLang="zh-TW" dirty="0">
                    <a:latin typeface="Times New Roman" panose="02020603050405020304" pitchFamily="18" charset="0"/>
                    <a:cs typeface="Times New Roman" panose="02020603050405020304" pitchFamily="18" charset="0"/>
                  </a:rPr>
                  <a:t> Bayes) has appeared in </a:t>
                </a:r>
                <a:r>
                  <a:rPr lang="en-US" altLang="zh-TW" dirty="0" err="1">
                    <a:latin typeface="Times New Roman" panose="02020603050405020304" pitchFamily="18" charset="0"/>
                    <a:cs typeface="Times New Roman" panose="02020603050405020304" pitchFamily="18" charset="0"/>
                  </a:rPr>
                  <a:t>cryo</a:t>
                </a:r>
                <a:r>
                  <a:rPr lang="en-US" altLang="zh-TW" dirty="0">
                    <a:latin typeface="Times New Roman" panose="02020603050405020304" pitchFamily="18" charset="0"/>
                    <a:cs typeface="Times New Roman" panose="02020603050405020304" pitchFamily="18" charset="0"/>
                  </a:rPr>
                  <a:t>-EM as a compromise between EM and modal EM during the computation of the E-step.</a:t>
                </a:r>
              </a:p>
              <a:p>
                <a:pPr lvl="1"/>
                <a:r>
                  <a:rPr lang="en-US" altLang="zh-TW" dirty="0">
                    <a:latin typeface="Times New Roman" panose="02020603050405020304" pitchFamily="18" charset="0"/>
                    <a:cs typeface="Times New Roman" panose="02020603050405020304" pitchFamily="18" charset="0"/>
                  </a:rPr>
                  <a:t>VI replaces the evaluation of the posterior of the latent variables, by an optimization converging to an approximation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𝑞</m:t>
                    </m:r>
                  </m:oMath>
                </a14:m>
                <a:r>
                  <a:rPr lang="en-US" altLang="zh-TW" dirty="0">
                    <a:latin typeface="Times New Roman" panose="02020603050405020304" pitchFamily="18" charset="0"/>
                    <a:cs typeface="Times New Roman" panose="02020603050405020304" pitchFamily="18" charset="0"/>
                  </a:rPr>
                  <a:t> of this posterior distribution. VI selects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𝑞</m:t>
                    </m:r>
                  </m:oMath>
                </a14:m>
                <a:r>
                  <a:rPr lang="en-US" altLang="zh-TW" dirty="0">
                    <a:latin typeface="Times New Roman" panose="02020603050405020304" pitchFamily="18" charset="0"/>
                    <a:cs typeface="Times New Roman" panose="02020603050405020304" pitchFamily="18" charset="0"/>
                  </a:rPr>
                  <a:t> from some parametric family of distributions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𝑄</m:t>
                    </m:r>
                  </m:oMath>
                </a14:m>
                <a:r>
                  <a:rPr lang="en-US" altLang="zh-TW" dirty="0">
                    <a:latin typeface="Times New Roman" panose="02020603050405020304" pitchFamily="18" charset="0"/>
                    <a:cs typeface="Times New Roman" panose="02020603050405020304" pitchFamily="18" charset="0"/>
                  </a:rPr>
                  <a:t>, called the “</a:t>
                </a:r>
                <a:r>
                  <a:rPr lang="en-US" altLang="zh-TW" dirty="0" err="1">
                    <a:latin typeface="Times New Roman" panose="02020603050405020304" pitchFamily="18" charset="0"/>
                    <a:cs typeface="Times New Roman" panose="02020603050405020304" pitchFamily="18" charset="0"/>
                  </a:rPr>
                  <a:t>variational</a:t>
                </a:r>
                <a:r>
                  <a:rPr lang="en-US" altLang="zh-TW" dirty="0">
                    <a:latin typeface="Times New Roman" panose="02020603050405020304" pitchFamily="18" charset="0"/>
                    <a:cs typeface="Times New Roman" panose="02020603050405020304" pitchFamily="18" charset="0"/>
                  </a:rPr>
                  <a:t> family“</a:t>
                </a:r>
              </a:p>
              <a:p>
                <a:pPr lvl="1"/>
                <a:r>
                  <a:rPr lang="en-US" altLang="zh-TW" dirty="0">
                    <a:latin typeface="Times New Roman" panose="02020603050405020304" pitchFamily="18" charset="0"/>
                    <a:cs typeface="Times New Roman" panose="02020603050405020304" pitchFamily="18" charset="0"/>
                  </a:rPr>
                  <a:t>The </a:t>
                </a:r>
                <a:r>
                  <a:rPr lang="en-US" altLang="zh-TW" dirty="0" err="1">
                    <a:latin typeface="Times New Roman" panose="02020603050405020304" pitchFamily="18" charset="0"/>
                    <a:cs typeface="Times New Roman" panose="02020603050405020304" pitchFamily="18" charset="0"/>
                  </a:rPr>
                  <a:t>variational</a:t>
                </a:r>
                <a:r>
                  <a:rPr lang="en-US" altLang="zh-TW" dirty="0">
                    <a:latin typeface="Times New Roman" panose="02020603050405020304" pitchFamily="18" charset="0"/>
                    <a:cs typeface="Times New Roman" panose="02020603050405020304" pitchFamily="18" charset="0"/>
                  </a:rPr>
                  <a:t> family </a:t>
                </a:r>
                <a14:m>
                  <m:oMath xmlns:m="http://schemas.openxmlformats.org/officeDocument/2006/math">
                    <m:r>
                      <a:rPr lang="en-US" altLang="zh-TW" b="0" i="1" smtClean="0">
                        <a:latin typeface="Cambria Math" panose="02040503050406030204" pitchFamily="18" charset="0"/>
                        <a:cs typeface="Times New Roman" panose="02020603050405020304" pitchFamily="18" charset="0"/>
                      </a:rPr>
                      <m:t>𝑄</m:t>
                    </m:r>
                    <m:r>
                      <a:rPr lang="en-US" altLang="zh-TW" b="0" i="1" smtClean="0">
                        <a:latin typeface="Cambria Math" panose="02040503050406030204" pitchFamily="18" charset="0"/>
                        <a:cs typeface="Times New Roman" panose="02020603050405020304" pitchFamily="18" charset="0"/>
                      </a:rPr>
                      <m:t>=</m:t>
                    </m:r>
                    <m:d>
                      <m:dPr>
                        <m:begChr m:val="{"/>
                        <m:endChr m:val="|"/>
                        <m:ctrlPr>
                          <a:rPr lang="en-US" altLang="zh-TW" b="0" i="1" smtClean="0">
                            <a:latin typeface="Cambria Math" panose="02040503050406030204" pitchFamily="18" charset="0"/>
                            <a:cs typeface="Times New Roman" panose="02020603050405020304" pitchFamily="18" charset="0"/>
                          </a:rPr>
                        </m:ctrlPr>
                      </m:dPr>
                      <m:e>
                        <m:sSub>
                          <m:sSubPr>
                            <m:ctrlPr>
                              <a:rPr lang="en-US" altLang="zh-TW" b="0"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𝑞</m:t>
                            </m:r>
                          </m:e>
                          <m:sub>
                            <m:r>
                              <m:rPr>
                                <m:sty m:val="p"/>
                              </m:rPr>
                              <a:rPr lang="el-GR" altLang="zh-TW" b="0" i="1" smtClean="0">
                                <a:latin typeface="Cambria Math" panose="02040503050406030204" pitchFamily="18" charset="0"/>
                                <a:cs typeface="Times New Roman" panose="02020603050405020304" pitchFamily="18" charset="0"/>
                              </a:rPr>
                              <m:t>η</m:t>
                            </m:r>
                          </m:sub>
                        </m:sSub>
                        <m:r>
                          <a:rPr lang="en-US" altLang="zh-TW" b="0" i="1" smtClean="0">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𝑁</m:t>
                        </m:r>
                        <m:d>
                          <m:dPr>
                            <m:ctrlPr>
                              <a:rPr lang="en-US" altLang="zh-TW" b="0" i="1" smtClean="0">
                                <a:latin typeface="Cambria Math" panose="02040503050406030204" pitchFamily="18" charset="0"/>
                                <a:cs typeface="Times New Roman" panose="02020603050405020304" pitchFamily="18" charset="0"/>
                              </a:rPr>
                            </m:ctrlPr>
                          </m:dPr>
                          <m:e>
                            <m:r>
                              <a:rPr lang="zh-TW" altLang="en-US" b="0" i="1" smtClean="0">
                                <a:latin typeface="Cambria Math" panose="02040503050406030204" pitchFamily="18" charset="0"/>
                                <a:cs typeface="Times New Roman" panose="02020603050405020304" pitchFamily="18" charset="0"/>
                              </a:rPr>
                              <m:t>𝜇</m:t>
                            </m:r>
                            <m:r>
                              <a:rPr lang="en-US" altLang="zh-TW" b="0" i="1" smtClean="0">
                                <a:latin typeface="Cambria Math" panose="02040503050406030204" pitchFamily="18" charset="0"/>
                                <a:cs typeface="Times New Roman" panose="02020603050405020304" pitchFamily="18" charset="0"/>
                              </a:rPr>
                              <m:t>,</m:t>
                            </m:r>
                            <m:r>
                              <a:rPr lang="zh-TW" altLang="en-US" b="0" i="1" smtClean="0">
                                <a:latin typeface="Cambria Math" panose="02040503050406030204" pitchFamily="18" charset="0"/>
                                <a:cs typeface="Times New Roman" panose="02020603050405020304" pitchFamily="18" charset="0"/>
                              </a:rPr>
                              <m:t>𝜎</m:t>
                            </m:r>
                          </m:e>
                        </m:d>
                      </m:e>
                    </m:d>
                    <m:r>
                      <a:rPr lang="en-US" altLang="zh-TW" b="0" i="1" smtClean="0">
                        <a:latin typeface="Cambria Math" panose="02040503050406030204" pitchFamily="18" charset="0"/>
                        <a:cs typeface="Times New Roman" panose="02020603050405020304" pitchFamily="18" charset="0"/>
                      </a:rPr>
                      <m:t> </m:t>
                    </m:r>
                    <m:r>
                      <m:rPr>
                        <m:sty m:val="p"/>
                      </m:rPr>
                      <a:rPr lang="el-GR" altLang="zh-TW" i="1">
                        <a:latin typeface="Cambria Math" panose="02040503050406030204" pitchFamily="18" charset="0"/>
                        <a:cs typeface="Times New Roman" panose="02020603050405020304" pitchFamily="18" charset="0"/>
                      </a:rPr>
                      <m:t>η</m:t>
                    </m:r>
                    <m:r>
                      <a:rPr lang="en-US" altLang="zh-TW" b="0" i="1" smtClean="0">
                        <a:latin typeface="Cambria Math" panose="02040503050406030204" pitchFamily="18" charset="0"/>
                        <a:cs typeface="Times New Roman" panose="02020603050405020304" pitchFamily="18" charset="0"/>
                      </a:rPr>
                      <m:t>=(</m:t>
                    </m:r>
                    <m:r>
                      <a:rPr lang="zh-TW" altLang="en-US" i="1">
                        <a:latin typeface="Cambria Math" panose="02040503050406030204" pitchFamily="18" charset="0"/>
                        <a:cs typeface="Times New Roman" panose="02020603050405020304" pitchFamily="18" charset="0"/>
                      </a:rPr>
                      <m:t>𝜇</m:t>
                    </m:r>
                    <m:r>
                      <a:rPr lang="en-US" altLang="zh-TW" i="1">
                        <a:latin typeface="Cambria Math" panose="02040503050406030204" pitchFamily="18" charset="0"/>
                        <a:cs typeface="Times New Roman" panose="02020603050405020304" pitchFamily="18" charset="0"/>
                      </a:rPr>
                      <m:t>,</m:t>
                    </m:r>
                    <m:r>
                      <a:rPr lang="zh-TW" altLang="en-US" i="1">
                        <a:latin typeface="Cambria Math" panose="02040503050406030204" pitchFamily="18" charset="0"/>
                        <a:cs typeface="Times New Roman" panose="02020603050405020304" pitchFamily="18" charset="0"/>
                      </a:rPr>
                      <m:t>𝜎</m:t>
                    </m:r>
                    <m:r>
                      <a:rPr lang="en-US" altLang="zh-TW" b="0" i="1" smtClean="0">
                        <a:latin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 with parameters </a:t>
                </a:r>
                <a14:m>
                  <m:oMath xmlns:m="http://schemas.openxmlformats.org/officeDocument/2006/math">
                    <m:r>
                      <m:rPr>
                        <m:sty m:val="p"/>
                      </m:rPr>
                      <a:rPr lang="el-GR" altLang="zh-TW" i="1">
                        <a:latin typeface="Cambria Math" panose="02040503050406030204" pitchFamily="18" charset="0"/>
                        <a:cs typeface="Times New Roman" panose="02020603050405020304" pitchFamily="18" charset="0"/>
                      </a:rPr>
                      <m:t>η</m:t>
                    </m:r>
                  </m:oMath>
                </a14:m>
                <a:r>
                  <a:rPr lang="en-US" altLang="zh-TW" dirty="0">
                    <a:latin typeface="Times New Roman" panose="02020603050405020304" pitchFamily="18" charset="0"/>
                    <a:cs typeface="Times New Roman" panose="02020603050405020304" pitchFamily="18" charset="0"/>
                  </a:rPr>
                  <a:t> is typically chosen to be a family of Gaussian distributions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r="-27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18</a:t>
            </a:fld>
            <a:endParaRPr lang="zh-TW" altLang="en-US" dirty="0"/>
          </a:p>
        </p:txBody>
      </p:sp>
    </p:spTree>
    <p:extLst>
      <p:ext uri="{BB962C8B-B14F-4D97-AF65-F5344CB8AC3E}">
        <p14:creationId xmlns:p14="http://schemas.microsoft.com/office/powerpoint/2010/main" val="3883706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2.3 </a:t>
            </a:r>
            <a:r>
              <a:rPr lang="en-US" altLang="zh-TW" dirty="0" err="1"/>
              <a:t>Variational</a:t>
            </a:r>
            <a:r>
              <a:rPr lang="en-US" altLang="zh-TW" dirty="0"/>
              <a:t> EM algorithm</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VI in the E-step replaces the samplings in evaluation of the true posterior by an optimization on the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m:rPr>
                            <m:sty m:val="p"/>
                          </m:rPr>
                          <a:rPr lang="el-GR" altLang="zh-TW" i="1">
                            <a:latin typeface="Cambria Math" panose="02040503050406030204" pitchFamily="18" charset="0"/>
                            <a:cs typeface="Times New Roman" panose="02020603050405020304" pitchFamily="18" charset="0"/>
                          </a:rPr>
                          <m:t>η</m:t>
                        </m:r>
                      </m:e>
                      <m:sub>
                        <m:r>
                          <a:rPr lang="en-US" altLang="zh-TW" b="0" i="1" smtClean="0">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parametrizing each approximate posterior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𝑞</m:t>
                        </m:r>
                      </m:e>
                      <m:sub>
                        <m:sSub>
                          <m:sSubPr>
                            <m:ctrlPr>
                              <a:rPr lang="en-US" altLang="zh-TW" i="1">
                                <a:latin typeface="Cambria Math" panose="02040503050406030204" pitchFamily="18" charset="0"/>
                                <a:cs typeface="Times New Roman" panose="02020603050405020304" pitchFamily="18" charset="0"/>
                              </a:rPr>
                            </m:ctrlPr>
                          </m:sSubPr>
                          <m:e>
                            <m:r>
                              <m:rPr>
                                <m:sty m:val="p"/>
                              </m:rPr>
                              <a:rPr lang="el-GR" altLang="zh-TW" i="1">
                                <a:latin typeface="Cambria Math" panose="02040503050406030204" pitchFamily="18" charset="0"/>
                                <a:cs typeface="Times New Roman" panose="02020603050405020304" pitchFamily="18" charset="0"/>
                              </a:rPr>
                              <m:t>η</m:t>
                            </m:r>
                          </m:e>
                          <m:sub>
                            <m:r>
                              <a:rPr lang="en-US" altLang="zh-TW" i="1">
                                <a:latin typeface="Cambria Math" panose="02040503050406030204" pitchFamily="18" charset="0"/>
                                <a:cs typeface="Times New Roman" panose="02020603050405020304" pitchFamily="18" charset="0"/>
                              </a:rPr>
                              <m:t>𝑖</m:t>
                            </m:r>
                          </m:sub>
                        </m:sSub>
                      </m:sub>
                    </m:sSub>
                  </m:oMath>
                </a14:m>
                <a:r>
                  <a:rPr lang="en-US" altLang="zh-TW" dirty="0">
                    <a:latin typeface="Times New Roman" panose="02020603050405020304" pitchFamily="18" charset="0"/>
                    <a:cs typeface="Times New Roman" panose="02020603050405020304" pitchFamily="18" charset="0"/>
                  </a:rPr>
                  <a:t> , which can be efficiently conducted with gradient descent</a:t>
                </a: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Use in 3DFlex and </a:t>
                </a:r>
                <a:r>
                  <a:rPr lang="en-US" altLang="zh-TW" dirty="0" err="1">
                    <a:latin typeface="Times New Roman" panose="02020603050405020304" pitchFamily="18" charset="0"/>
                    <a:cs typeface="Times New Roman" panose="02020603050405020304" pitchFamily="18" charset="0"/>
                  </a:rPr>
                  <a:t>FSTdiff</a:t>
                </a:r>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r="-1278" b="-6420"/>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19</a:t>
            </a:fld>
            <a:endParaRPr lang="zh-TW" altLang="en-US" dirty="0"/>
          </a:p>
        </p:txBody>
      </p:sp>
      <p:pic>
        <p:nvPicPr>
          <p:cNvPr id="5" name="圖片 4"/>
          <p:cNvPicPr>
            <a:picLocks noChangeAspect="1"/>
          </p:cNvPicPr>
          <p:nvPr/>
        </p:nvPicPr>
        <p:blipFill>
          <a:blip r:embed="rId4"/>
          <a:stretch>
            <a:fillRect/>
          </a:stretch>
        </p:blipFill>
        <p:spPr>
          <a:xfrm>
            <a:off x="1199456" y="2564904"/>
            <a:ext cx="10068780" cy="3349335"/>
          </a:xfrm>
          <a:prstGeom prst="rect">
            <a:avLst/>
          </a:prstGeom>
        </p:spPr>
      </p:pic>
    </p:spTree>
    <p:extLst>
      <p:ext uri="{BB962C8B-B14F-4D97-AF65-F5344CB8AC3E}">
        <p14:creationId xmlns:p14="http://schemas.microsoft.com/office/powerpoint/2010/main" val="115541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內容版面配置區 12"/>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6433007" y="2435230"/>
            <a:ext cx="5715000" cy="4286250"/>
          </a:xfrm>
        </p:spPr>
      </p:pic>
      <p:sp>
        <p:nvSpPr>
          <p:cNvPr id="8" name="內容版面配置區 4"/>
          <p:cNvSpPr txBox="1">
            <a:spLocks/>
          </p:cNvSpPr>
          <p:nvPr/>
        </p:nvSpPr>
        <p:spPr bwMode="auto">
          <a:xfrm>
            <a:off x="629108" y="1099104"/>
            <a:ext cx="10972799" cy="4937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200" kern="1200">
                <a:solidFill>
                  <a:schemeClr val="bg2">
                    <a:lumMod val="50000"/>
                  </a:schemeClr>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bg1">
                    <a:lumMod val="50000"/>
                  </a:schemeClr>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kumimoji="0" lang="en-US" altLang="zh-TW" dirty="0">
                <a:latin typeface="Times New Roman" panose="02020603050405020304" pitchFamily="18" charset="0"/>
                <a:cs typeface="Times New Roman" panose="02020603050405020304" pitchFamily="18" charset="0"/>
              </a:rPr>
              <a:t>Insight for biological function</a:t>
            </a:r>
          </a:p>
          <a:p>
            <a:pPr lvl="1"/>
            <a:r>
              <a:rPr kumimoji="0" lang="en-US" altLang="zh-TW" dirty="0">
                <a:latin typeface="Times New Roman" panose="02020603050405020304" pitchFamily="18" charset="0"/>
                <a:cs typeface="Times New Roman" panose="02020603050405020304" pitchFamily="18" charset="0"/>
              </a:rPr>
              <a:t>Determine 3D structure and dynamic movies of protein</a:t>
            </a:r>
          </a:p>
          <a:p>
            <a:pPr lvl="2"/>
            <a:r>
              <a:rPr kumimoji="0" lang="en-US" altLang="zh-TW" dirty="0">
                <a:latin typeface="Times New Roman" panose="02020603050405020304" pitchFamily="18" charset="0"/>
                <a:cs typeface="Times New Roman" panose="02020603050405020304" pitchFamily="18" charset="0"/>
              </a:rPr>
              <a:t>Recently, computational  methods combining with cryo-EM have also been studied in various works [1]</a:t>
            </a:r>
          </a:p>
          <a:p>
            <a:pPr lvl="1"/>
            <a:r>
              <a:rPr kumimoji="0" lang="en-US" altLang="zh-TW" dirty="0">
                <a:latin typeface="Times New Roman" panose="02020603050405020304" pitchFamily="18" charset="0"/>
                <a:cs typeface="Times New Roman" panose="02020603050405020304" pitchFamily="18" charset="0"/>
              </a:rPr>
              <a:t>A general and efficient method that can analyze conformations</a:t>
            </a:r>
          </a:p>
          <a:p>
            <a:pPr lvl="2"/>
            <a:r>
              <a:rPr kumimoji="0" lang="en-US" altLang="zh-TW" dirty="0">
                <a:latin typeface="Times New Roman" panose="02020603050405020304" pitchFamily="18" charset="0"/>
                <a:cs typeface="Times New Roman" panose="02020603050405020304" pitchFamily="18" charset="0"/>
              </a:rPr>
              <a:t>Provide information for developing vaccines/drug [2,3]</a:t>
            </a:r>
          </a:p>
        </p:txBody>
      </p:sp>
      <p:sp>
        <p:nvSpPr>
          <p:cNvPr id="2" name="標題 1"/>
          <p:cNvSpPr>
            <a:spLocks noGrp="1"/>
          </p:cNvSpPr>
          <p:nvPr>
            <p:ph type="title"/>
          </p:nvPr>
        </p:nvSpPr>
        <p:spPr>
          <a:xfrm>
            <a:off x="609599" y="127764"/>
            <a:ext cx="10972800" cy="990600"/>
          </a:xfrm>
        </p:spPr>
        <p:txBody>
          <a:bodyPr/>
          <a:lstStyle/>
          <a:p>
            <a:r>
              <a:rPr lang="en-US" altLang="zh-TW" dirty="0"/>
              <a:t>0. From snapshot to dynamic movie - </a:t>
            </a:r>
            <a:r>
              <a:rPr lang="en-US" dirty="0" err="1"/>
              <a:t>Cryo</a:t>
            </a:r>
            <a:r>
              <a:rPr lang="en-US" dirty="0"/>
              <a:t>-EM in structural biology </a:t>
            </a: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a:t>
            </a:fld>
            <a:endParaRPr lang="zh-TW" altLang="en-US" dirty="0"/>
          </a:p>
        </p:txBody>
      </p:sp>
      <p:sp>
        <p:nvSpPr>
          <p:cNvPr id="3" name="矩形 2"/>
          <p:cNvSpPr/>
          <p:nvPr/>
        </p:nvSpPr>
        <p:spPr>
          <a:xfrm>
            <a:off x="7896200" y="6207016"/>
            <a:ext cx="3002745" cy="523220"/>
          </a:xfrm>
          <a:prstGeom prst="rect">
            <a:avLst/>
          </a:prstGeom>
        </p:spPr>
        <p:txBody>
          <a:bodyPr wrap="none">
            <a:spAutoFit/>
          </a:bodyPr>
          <a:lstStyle/>
          <a:p>
            <a:r>
              <a:rPr lang="en-US" altLang="zh-TW" sz="1400" dirty="0">
                <a:latin typeface="+mn-lt"/>
                <a:hlinkClick r:id="rId4"/>
              </a:rPr>
              <a:t>https://cryosparc.com/blog/2019-nCoV</a:t>
            </a:r>
            <a:endParaRPr lang="en-US" altLang="zh-TW" sz="1400" dirty="0">
              <a:latin typeface="+mn-lt"/>
            </a:endParaRPr>
          </a:p>
          <a:p>
            <a:endParaRPr lang="en-US" altLang="zh-TW" sz="1400" dirty="0">
              <a:latin typeface="+mn-lt"/>
            </a:endParaRPr>
          </a:p>
        </p:txBody>
      </p:sp>
    </p:spTree>
    <p:extLst>
      <p:ext uri="{BB962C8B-B14F-4D97-AF65-F5344CB8AC3E}">
        <p14:creationId xmlns:p14="http://schemas.microsoft.com/office/powerpoint/2010/main" val="4056457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2.4 Introducing Amortized Inference</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The previous methods have the drawback of learning one (approximate) posterior for each hidden variable in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h</m:t>
                        </m:r>
                      </m:e>
                      <m:sub>
                        <m:r>
                          <a:rPr lang="en-US" altLang="zh-TW" b="0" i="1" smtClean="0">
                            <a:latin typeface="Cambria Math" panose="02040503050406030204" pitchFamily="18" charset="0"/>
                            <a:cs typeface="Times New Roman" panose="02020603050405020304" pitchFamily="18" charset="0"/>
                          </a:rPr>
                          <m:t>𝑖</m:t>
                        </m:r>
                      </m:sub>
                    </m:sSub>
                    <m:r>
                      <a:rPr lang="en-US" altLang="zh-TW" b="0" i="1" smtClean="0">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𝑅</m:t>
                        </m:r>
                      </m:e>
                      <m:sub>
                        <m:r>
                          <a:rPr lang="en-US" altLang="zh-TW" i="1">
                            <a:latin typeface="Cambria Math" panose="02040503050406030204" pitchFamily="18" charset="0"/>
                            <a:cs typeface="Times New Roman" panose="02020603050405020304" pitchFamily="18" charset="0"/>
                          </a:rPr>
                          <m:t>𝑖</m:t>
                        </m:r>
                      </m:sub>
                    </m:sSub>
                    <m:r>
                      <a:rPr lang="en-US" altLang="zh-TW" b="0" i="1" smtClean="0">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𝑡</m:t>
                        </m:r>
                      </m:e>
                      <m:sub>
                        <m:r>
                          <a:rPr lang="en-US" altLang="zh-TW" i="1">
                            <a:latin typeface="Cambria Math" panose="02040503050406030204" pitchFamily="18" charset="0"/>
                            <a:cs typeface="Times New Roman" panose="02020603050405020304" pitchFamily="18" charset="0"/>
                          </a:rPr>
                          <m:t>𝑖</m:t>
                        </m:r>
                      </m:sub>
                    </m:sSub>
                    <m:r>
                      <a:rPr lang="en-US" altLang="zh-TW" b="0" i="1" smtClean="0">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𝑃𝑆𝐹</m:t>
                        </m:r>
                      </m:e>
                      <m:sub>
                        <m:r>
                          <a:rPr lang="en-US" altLang="zh-TW" i="1">
                            <a:latin typeface="Cambria Math" panose="02040503050406030204" pitchFamily="18" charset="0"/>
                            <a:cs typeface="Times New Roman" panose="02020603050405020304" pitchFamily="18" charset="0"/>
                          </a:rPr>
                          <m:t>𝑖</m:t>
                        </m:r>
                      </m:sub>
                    </m:sSub>
                    <m:r>
                      <a:rPr lang="en-US" altLang="zh-TW" b="0" i="1" smtClean="0">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𝑧</m:t>
                        </m:r>
                      </m:e>
                      <m:sub>
                        <m:r>
                          <a:rPr lang="en-US" altLang="zh-TW" i="1">
                            <a:latin typeface="Cambria Math" panose="02040503050406030204" pitchFamily="18" charset="0"/>
                            <a:cs typeface="Times New Roman" panose="02020603050405020304" pitchFamily="18" charset="0"/>
                          </a:rPr>
                          <m:t>𝑖</m:t>
                        </m:r>
                      </m:sub>
                    </m:sSub>
                    <m:r>
                      <a:rPr lang="en-US" altLang="zh-TW" b="0" i="1" smtClean="0">
                        <a:latin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 and for each image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𝑖</m:t>
                    </m:r>
                  </m:oMath>
                </a14:m>
                <a:r>
                  <a:rPr lang="en-US" altLang="zh-TW" dirty="0">
                    <a:latin typeface="Times New Roman" panose="02020603050405020304" pitchFamily="18" charset="0"/>
                    <a:cs typeface="Times New Roman" panose="02020603050405020304" pitchFamily="18" charset="0"/>
                  </a:rPr>
                  <a:t>. This is computationally expensive and increase with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𝑛</m:t>
                    </m:r>
                  </m:oMath>
                </a14:m>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Amortized inference (AI) collapses the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𝑛</m:t>
                    </m:r>
                  </m:oMath>
                </a14:m>
                <a:r>
                  <a:rPr lang="en-US" altLang="zh-TW" dirty="0">
                    <a:latin typeface="Times New Roman" panose="02020603050405020304" pitchFamily="18" charset="0"/>
                    <a:cs typeface="Times New Roman" panose="02020603050405020304" pitchFamily="18" charset="0"/>
                  </a:rPr>
                  <a:t> optimizations problems of the E-step into one</a:t>
                </a:r>
              </a:p>
              <a:p>
                <a:pPr lvl="1"/>
                <a:r>
                  <a:rPr lang="en-US" altLang="zh-TW" dirty="0">
                    <a:latin typeface="Times New Roman" panose="02020603050405020304" pitchFamily="18" charset="0"/>
                    <a:cs typeface="Times New Roman" panose="02020603050405020304" pitchFamily="18" charset="0"/>
                  </a:rPr>
                  <a:t>Instead of solving an optimization problem for each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𝑖</m:t>
                    </m:r>
                  </m:oMath>
                </a14:m>
                <a:r>
                  <a:rPr lang="en-US" altLang="zh-TW" dirty="0">
                    <a:latin typeface="Times New Roman" panose="02020603050405020304" pitchFamily="18" charset="0"/>
                    <a:cs typeface="Times New Roman" panose="02020603050405020304" pitchFamily="18" charset="0"/>
                  </a:rPr>
                  <a:t> and finding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acc>
                          <m:accPr>
                            <m:chr m:val="̂"/>
                            <m:ctrlPr>
                              <a:rPr lang="en-US" altLang="zh-TW" i="1">
                                <a:latin typeface="Cambria Math" panose="02040503050406030204" pitchFamily="18" charset="0"/>
                                <a:cs typeface="Times New Roman" panose="02020603050405020304" pitchFamily="18" charset="0"/>
                              </a:rPr>
                            </m:ctrlPr>
                          </m:accPr>
                          <m:e>
                            <m:r>
                              <a:rPr lang="en-US" altLang="zh-TW" i="1">
                                <a:latin typeface="Cambria Math" panose="02040503050406030204" pitchFamily="18" charset="0"/>
                                <a:cs typeface="Times New Roman" panose="02020603050405020304" pitchFamily="18" charset="0"/>
                              </a:rPr>
                              <m:t>h</m:t>
                            </m:r>
                          </m:e>
                        </m:acc>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 </m:t>
                    </m:r>
                  </m:oMath>
                </a14:m>
                <a:r>
                  <a:rPr lang="en-US" altLang="zh-TW" dirty="0">
                    <a:latin typeface="Times New Roman" panose="02020603050405020304" pitchFamily="18" charset="0"/>
                    <a:cs typeface="Times New Roman" panose="02020603050405020304" pitchFamily="18" charset="0"/>
                  </a:rPr>
                  <a:t>or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m:rPr>
                            <m:sty m:val="p"/>
                          </m:rPr>
                          <a:rPr lang="el-GR" altLang="zh-TW" i="1">
                            <a:latin typeface="Cambria Math" panose="02040503050406030204" pitchFamily="18" charset="0"/>
                            <a:cs typeface="Times New Roman" panose="02020603050405020304" pitchFamily="18" charset="0"/>
                          </a:rPr>
                          <m:t>η</m:t>
                        </m:r>
                      </m:e>
                      <m:sub>
                        <m:r>
                          <a:rPr lang="en-US" altLang="zh-TW" i="1">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defining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𝑞</m:t>
                        </m:r>
                      </m:e>
                      <m:sub>
                        <m:sSub>
                          <m:sSubPr>
                            <m:ctrlPr>
                              <a:rPr lang="en-US" altLang="zh-TW" i="1">
                                <a:latin typeface="Cambria Math" panose="02040503050406030204" pitchFamily="18" charset="0"/>
                                <a:cs typeface="Times New Roman" panose="02020603050405020304" pitchFamily="18" charset="0"/>
                              </a:rPr>
                            </m:ctrlPr>
                          </m:sSubPr>
                          <m:e>
                            <m:r>
                              <m:rPr>
                                <m:sty m:val="p"/>
                              </m:rPr>
                              <a:rPr lang="el-GR" altLang="zh-TW" i="1">
                                <a:latin typeface="Cambria Math" panose="02040503050406030204" pitchFamily="18" charset="0"/>
                                <a:cs typeface="Times New Roman" panose="02020603050405020304" pitchFamily="18" charset="0"/>
                              </a:rPr>
                              <m:t>η</m:t>
                            </m:r>
                          </m:e>
                          <m:sub>
                            <m:r>
                              <a:rPr lang="en-US" altLang="zh-TW" i="1">
                                <a:latin typeface="Cambria Math" panose="02040503050406030204" pitchFamily="18" charset="0"/>
                                <a:cs typeface="Times New Roman" panose="02020603050405020304" pitchFamily="18" charset="0"/>
                              </a:rPr>
                              <m:t>𝑖</m:t>
                            </m:r>
                          </m:sub>
                        </m:sSub>
                      </m:sub>
                    </m:sSub>
                  </m:oMath>
                </a14:m>
                <a:r>
                  <a:rPr lang="en-US" altLang="zh-TW" dirty="0">
                    <a:latin typeface="Times New Roman" panose="02020603050405020304" pitchFamily="18" charset="0"/>
                    <a:cs typeface="Times New Roman" panose="02020603050405020304" pitchFamily="18" charset="0"/>
                  </a:rPr>
                  <a:t>, AI optimizes the parameters </a:t>
                </a:r>
                <a14:m>
                  <m:oMath xmlns:m="http://schemas.openxmlformats.org/officeDocument/2006/math">
                    <m:r>
                      <m:rPr>
                        <m:sty m:val="p"/>
                      </m:rPr>
                      <a:rPr lang="el-GR" altLang="zh-TW" i="1" smtClean="0">
                        <a:latin typeface="Cambria Math" panose="02040503050406030204" pitchFamily="18" charset="0"/>
                        <a:cs typeface="Times New Roman" panose="02020603050405020304" pitchFamily="18" charset="0"/>
                      </a:rPr>
                      <m:t>ξ</m:t>
                    </m:r>
                  </m:oMath>
                </a14:m>
                <a:r>
                  <a:rPr lang="en-US" altLang="zh-TW" dirty="0">
                    <a:latin typeface="Times New Roman" panose="02020603050405020304" pitchFamily="18" charset="0"/>
                    <a:cs typeface="Times New Roman" panose="02020603050405020304" pitchFamily="18" charset="0"/>
                  </a:rPr>
                  <a:t> of a function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𝐸𝑛𝑐</m:t>
                        </m:r>
                      </m:e>
                      <m:sub>
                        <m:r>
                          <m:rPr>
                            <m:sty m:val="p"/>
                          </m:rPr>
                          <a:rPr lang="el-GR" altLang="zh-TW" i="1">
                            <a:latin typeface="Cambria Math" panose="02040503050406030204" pitchFamily="18" charset="0"/>
                            <a:cs typeface="Times New Roman" panose="02020603050405020304" pitchFamily="18" charset="0"/>
                          </a:rPr>
                          <m:t>ξ</m:t>
                        </m:r>
                      </m:sub>
                    </m:sSub>
                  </m:oMath>
                </a14:m>
                <a:r>
                  <a:rPr lang="en-US" altLang="zh-TW" dirty="0">
                    <a:latin typeface="Times New Roman" panose="02020603050405020304" pitchFamily="18" charset="0"/>
                    <a:cs typeface="Times New Roman" panose="02020603050405020304" pitchFamily="18" charset="0"/>
                  </a:rPr>
                  <a:t> that predicts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acc>
                          <m:accPr>
                            <m:chr m:val="̂"/>
                            <m:ctrlPr>
                              <a:rPr lang="en-US" altLang="zh-TW" i="1">
                                <a:latin typeface="Cambria Math" panose="02040503050406030204" pitchFamily="18" charset="0"/>
                                <a:cs typeface="Times New Roman" panose="02020603050405020304" pitchFamily="18" charset="0"/>
                              </a:rPr>
                            </m:ctrlPr>
                          </m:accPr>
                          <m:e>
                            <m:r>
                              <a:rPr lang="en-US" altLang="zh-TW" i="1">
                                <a:latin typeface="Cambria Math" panose="02040503050406030204" pitchFamily="18" charset="0"/>
                                <a:cs typeface="Times New Roman" panose="02020603050405020304" pitchFamily="18" charset="0"/>
                              </a:rPr>
                              <m:t>h</m:t>
                            </m:r>
                          </m:e>
                        </m:acc>
                      </m:e>
                      <m:sub>
                        <m:r>
                          <a:rPr lang="en-US" altLang="zh-TW" i="1">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or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m:rPr>
                            <m:sty m:val="p"/>
                          </m:rPr>
                          <a:rPr lang="el-GR" altLang="zh-TW" i="1">
                            <a:latin typeface="Cambria Math" panose="02040503050406030204" pitchFamily="18" charset="0"/>
                            <a:cs typeface="Times New Roman" panose="02020603050405020304" pitchFamily="18" charset="0"/>
                          </a:rPr>
                          <m:t>η</m:t>
                        </m:r>
                      </m:e>
                      <m:sub>
                        <m:r>
                          <a:rPr lang="en-US" altLang="zh-TW" i="1">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when given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𝑥</m:t>
                        </m:r>
                      </m:e>
                      <m:sub>
                        <m:r>
                          <a:rPr lang="en-US" altLang="zh-TW" i="1">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a:t>
                </a:r>
              </a:p>
              <a:p>
                <a:pPr lvl="1"/>
                <a:r>
                  <a:rPr lang="en-US" altLang="zh-TW" dirty="0">
                    <a:latin typeface="Times New Roman" panose="02020603050405020304" pitchFamily="18" charset="0"/>
                    <a:cs typeface="Times New Roman" panose="02020603050405020304" pitchFamily="18" charset="0"/>
                  </a:rPr>
                  <a:t>The function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𝐸𝑛𝑐</m:t>
                    </m:r>
                  </m:oMath>
                </a14:m>
                <a:r>
                  <a:rPr lang="en-US" altLang="zh-TW" dirty="0">
                    <a:latin typeface="Times New Roman" panose="02020603050405020304" pitchFamily="18" charset="0"/>
                    <a:cs typeface="Times New Roman" panose="02020603050405020304" pitchFamily="18" charset="0"/>
                  </a:rPr>
                  <a:t> is traditionally called an encoder. Inference is made more tractable, but adds an additional error, called the </a:t>
                </a:r>
                <a:r>
                  <a:rPr lang="en-US" altLang="zh-TW" u="sng" dirty="0">
                    <a:latin typeface="Times New Roman" panose="02020603050405020304" pitchFamily="18" charset="0"/>
                    <a:cs typeface="Times New Roman" panose="02020603050405020304" pitchFamily="18" charset="0"/>
                  </a:rPr>
                  <a:t>amortization error</a:t>
                </a:r>
                <a:endParaRPr lang="zh-TW" altLang="en-US" u="sng"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1111" r="-444"/>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20</a:t>
            </a:fld>
            <a:endParaRPr lang="zh-TW" altLang="en-US" dirty="0"/>
          </a:p>
        </p:txBody>
      </p:sp>
    </p:spTree>
    <p:extLst>
      <p:ext uri="{BB962C8B-B14F-4D97-AF65-F5344CB8AC3E}">
        <p14:creationId xmlns:p14="http://schemas.microsoft.com/office/powerpoint/2010/main" val="77079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2.4 Introducing Amortized Inference</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The main realizations of amortized </a:t>
            </a:r>
            <a:r>
              <a:rPr lang="en-US" altLang="zh-TW" dirty="0" err="1">
                <a:latin typeface="Times New Roman" panose="02020603050405020304" pitchFamily="18" charset="0"/>
                <a:cs typeface="Times New Roman" panose="02020603050405020304" pitchFamily="18" charset="0"/>
              </a:rPr>
              <a:t>variational</a:t>
            </a:r>
            <a:r>
              <a:rPr lang="en-US" altLang="zh-TW" dirty="0">
                <a:latin typeface="Times New Roman" panose="02020603050405020304" pitchFamily="18" charset="0"/>
                <a:cs typeface="Times New Roman" panose="02020603050405020304" pitchFamily="18" charset="0"/>
              </a:rPr>
              <a:t> gradient EM in </a:t>
            </a:r>
            <a:r>
              <a:rPr lang="en-US" altLang="zh-TW" dirty="0" err="1">
                <a:latin typeface="Times New Roman" panose="02020603050405020304" pitchFamily="18" charset="0"/>
                <a:cs typeface="Times New Roman" panose="02020603050405020304" pitchFamily="18" charset="0"/>
              </a:rPr>
              <a:t>cryo</a:t>
            </a:r>
            <a:r>
              <a:rPr lang="en-US" altLang="zh-TW" dirty="0">
                <a:latin typeface="Times New Roman" panose="02020603050405020304" pitchFamily="18" charset="0"/>
                <a:cs typeface="Times New Roman" panose="02020603050405020304" pitchFamily="18" charset="0"/>
              </a:rPr>
              <a:t>-EM come through </a:t>
            </a:r>
            <a:r>
              <a:rPr lang="en-US" altLang="zh-TW" dirty="0" err="1">
                <a:latin typeface="Times New Roman" panose="02020603050405020304" pitchFamily="18" charset="0"/>
                <a:cs typeface="Times New Roman" panose="02020603050405020304" pitchFamily="18" charset="0"/>
              </a:rPr>
              <a:t>variational</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autoencoders</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21</a:t>
            </a:fld>
            <a:endParaRPr lang="zh-TW" altLang="en-US" dirty="0"/>
          </a:p>
        </p:txBody>
      </p:sp>
      <p:pic>
        <p:nvPicPr>
          <p:cNvPr id="5" name="圖片 4"/>
          <p:cNvPicPr>
            <a:picLocks noChangeAspect="1"/>
          </p:cNvPicPr>
          <p:nvPr/>
        </p:nvPicPr>
        <p:blipFill>
          <a:blip r:embed="rId2"/>
          <a:stretch>
            <a:fillRect/>
          </a:stretch>
        </p:blipFill>
        <p:spPr>
          <a:xfrm>
            <a:off x="664633" y="2348880"/>
            <a:ext cx="11017224" cy="2863610"/>
          </a:xfrm>
          <a:prstGeom prst="rect">
            <a:avLst/>
          </a:prstGeom>
        </p:spPr>
      </p:pic>
    </p:spTree>
    <p:extLst>
      <p:ext uri="{BB962C8B-B14F-4D97-AF65-F5344CB8AC3E}">
        <p14:creationId xmlns:p14="http://schemas.microsoft.com/office/powerpoint/2010/main" val="2645117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2.4 Introducing Amortized Inference</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The architecture of the decoder can be guided by the image formation model</a:t>
                </a:r>
              </a:p>
              <a:p>
                <a:pPr lvl="1"/>
                <a:r>
                  <a:rPr lang="en-US" altLang="zh-TW" dirty="0">
                    <a:latin typeface="Times New Roman" panose="02020603050405020304" pitchFamily="18" charset="0"/>
                    <a:cs typeface="Times New Roman" panose="02020603050405020304" pitchFamily="18" charset="0"/>
                  </a:rPr>
                  <a:t>The parameters </a:t>
                </a:r>
                <a14:m>
                  <m:oMath xmlns:m="http://schemas.openxmlformats.org/officeDocument/2006/math">
                    <m:r>
                      <m:rPr>
                        <m:sty m:val="p"/>
                      </m:rPr>
                      <a:rPr lang="el-GR" altLang="zh-TW" i="1">
                        <a:latin typeface="Cambria Math" panose="02040503050406030204" pitchFamily="18" charset="0"/>
                        <a:cs typeface="Times New Roman" panose="02020603050405020304" pitchFamily="18" charset="0"/>
                      </a:rPr>
                      <m:t>ξ</m:t>
                    </m:r>
                  </m:oMath>
                </a14:m>
                <a:r>
                  <a:rPr lang="en-US" altLang="zh-TW" dirty="0">
                    <a:latin typeface="Times New Roman" panose="02020603050405020304" pitchFamily="18" charset="0"/>
                    <a:cs typeface="Times New Roman" panose="02020603050405020304" pitchFamily="18" charset="0"/>
                  </a:rPr>
                  <a:t> and </a:t>
                </a:r>
                <a14:m>
                  <m:oMath xmlns:m="http://schemas.openxmlformats.org/officeDocument/2006/math">
                    <m:r>
                      <a:rPr lang="zh-TW" altLang="en-US" i="1" smtClean="0">
                        <a:latin typeface="Cambria Math" panose="02040503050406030204" pitchFamily="18" charset="0"/>
                        <a:cs typeface="Times New Roman" panose="02020603050405020304" pitchFamily="18" charset="0"/>
                      </a:rPr>
                      <m:t>𝜃</m:t>
                    </m:r>
                  </m:oMath>
                </a14:m>
                <a:r>
                  <a:rPr lang="en-US" altLang="zh-TW" dirty="0">
                    <a:latin typeface="Times New Roman" panose="02020603050405020304" pitchFamily="18" charset="0"/>
                    <a:cs typeface="Times New Roman" panose="02020603050405020304" pitchFamily="18" charset="0"/>
                  </a:rPr>
                  <a:t> of the encoder and the decoder are typically estimated through stochastic gradient descent via backpropagation through the neural network. The </a:t>
                </a:r>
                <a:r>
                  <a:rPr lang="en-US" altLang="zh-TW" dirty="0">
                    <a:latin typeface="Times New Roman" panose="02020603050405020304" pitchFamily="18" charset="0"/>
                    <a:cs typeface="Times New Roman" panose="02020603050405020304" pitchFamily="18" charset="0"/>
                    <a:hlinkClick r:id="rId3"/>
                  </a:rPr>
                  <a:t>loss function</a:t>
                </a:r>
                <a:r>
                  <a:rPr lang="en-US" altLang="zh-TW" dirty="0">
                    <a:latin typeface="Times New Roman" panose="02020603050405020304" pitchFamily="18" charset="0"/>
                    <a:cs typeface="Times New Roman" panose="02020603050405020304" pitchFamily="18" charset="0"/>
                  </a:rPr>
                  <a:t> that is minimized gives rise to two optimizations which can be interpreted as extensions of the E-step and the M-step of the EM algorithm</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4"/>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22</a:t>
            </a:fld>
            <a:endParaRPr lang="zh-TW" altLang="en-US" dirty="0"/>
          </a:p>
        </p:txBody>
      </p:sp>
      <p:pic>
        <p:nvPicPr>
          <p:cNvPr id="5" name="圖片 4"/>
          <p:cNvPicPr>
            <a:picLocks noChangeAspect="1"/>
          </p:cNvPicPr>
          <p:nvPr/>
        </p:nvPicPr>
        <p:blipFill>
          <a:blip r:embed="rId5"/>
          <a:stretch>
            <a:fillRect/>
          </a:stretch>
        </p:blipFill>
        <p:spPr>
          <a:xfrm>
            <a:off x="2495600" y="3367701"/>
            <a:ext cx="6804756" cy="2789259"/>
          </a:xfrm>
          <a:prstGeom prst="rect">
            <a:avLst/>
          </a:prstGeom>
        </p:spPr>
      </p:pic>
    </p:spTree>
    <p:extLst>
      <p:ext uri="{BB962C8B-B14F-4D97-AF65-F5344CB8AC3E}">
        <p14:creationId xmlns:p14="http://schemas.microsoft.com/office/powerpoint/2010/main" val="4239265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23</a:t>
            </a:fld>
            <a:endParaRPr lang="zh-TW" altLang="en-US" dirty="0"/>
          </a:p>
        </p:txBody>
      </p:sp>
      <p:pic>
        <p:nvPicPr>
          <p:cNvPr id="5" name="圖片 4"/>
          <p:cNvPicPr>
            <a:picLocks noChangeAspect="1"/>
          </p:cNvPicPr>
          <p:nvPr/>
        </p:nvPicPr>
        <p:blipFill>
          <a:blip r:embed="rId3"/>
          <a:stretch>
            <a:fillRect/>
          </a:stretch>
        </p:blipFill>
        <p:spPr>
          <a:xfrm>
            <a:off x="599795" y="647700"/>
            <a:ext cx="10982605" cy="4871670"/>
          </a:xfrm>
          <a:prstGeom prst="rect">
            <a:avLst/>
          </a:prstGeom>
        </p:spPr>
      </p:pic>
    </p:spTree>
    <p:extLst>
      <p:ext uri="{BB962C8B-B14F-4D97-AF65-F5344CB8AC3E}">
        <p14:creationId xmlns:p14="http://schemas.microsoft.com/office/powerpoint/2010/main" val="608320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 Discussion</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Toolbox for quantitative assessment of reconstruction performances</a:t>
            </a:r>
          </a:p>
          <a:p>
            <a:pPr lvl="1"/>
            <a:r>
              <a:rPr lang="en-US" altLang="zh-TW" dirty="0">
                <a:latin typeface="Times New Roman" panose="02020603050405020304" pitchFamily="18" charset="0"/>
                <a:cs typeface="Times New Roman" panose="02020603050405020304" pitchFamily="18" charset="0"/>
              </a:rPr>
              <a:t>Assessing spatial resolution of discretized reconstructions</a:t>
            </a:r>
          </a:p>
          <a:p>
            <a:pPr lvl="1"/>
            <a:r>
              <a:rPr lang="en-US" altLang="zh-TW" dirty="0">
                <a:latin typeface="Times New Roman" panose="02020603050405020304" pitchFamily="18" charset="0"/>
                <a:cs typeface="Times New Roman" panose="02020603050405020304" pitchFamily="18" charset="0"/>
              </a:rPr>
              <a:t>Root Mean Square Deviation (RMSD) of atoms when volume can be represented as atomic coordinates</a:t>
            </a:r>
          </a:p>
          <a:p>
            <a:pPr lvl="1"/>
            <a:r>
              <a:rPr lang="en-US" altLang="zh-TW" dirty="0">
                <a:latin typeface="Times New Roman" panose="02020603050405020304" pitchFamily="18" charset="0"/>
                <a:cs typeface="Times New Roman" panose="02020603050405020304" pitchFamily="18" charset="0"/>
              </a:rPr>
              <a:t>Evaluating conformation heterogeneity – Evaluate the embedding (energy landscape) or the trajectory and movies</a:t>
            </a:r>
          </a:p>
          <a:p>
            <a:pPr lvl="1"/>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Comparing performance: lack of common benchmarks</a:t>
            </a:r>
          </a:p>
          <a:p>
            <a:pPr lvl="1"/>
            <a:r>
              <a:rPr lang="en-US" altLang="zh-TW" dirty="0">
                <a:latin typeface="Times New Roman" panose="02020603050405020304" pitchFamily="18" charset="0"/>
                <a:cs typeface="Times New Roman" panose="02020603050405020304" pitchFamily="18" charset="0"/>
              </a:rPr>
              <a:t>Lack of common datasets or </a:t>
            </a:r>
            <a:r>
              <a:rPr lang="en-US" altLang="zh-TW" dirty="0" err="1">
                <a:latin typeface="Times New Roman" panose="02020603050405020304" pitchFamily="18" charset="0"/>
                <a:cs typeface="Times New Roman" panose="02020603050405020304" pitchFamily="18" charset="0"/>
              </a:rPr>
              <a:t>cryo</a:t>
            </a:r>
            <a:r>
              <a:rPr lang="en-US" altLang="zh-TW" dirty="0">
                <a:latin typeface="Times New Roman" panose="02020603050405020304" pitchFamily="18" charset="0"/>
                <a:cs typeface="Times New Roman" panose="02020603050405020304" pitchFamily="18" charset="0"/>
              </a:rPr>
              <a:t>-EM simulators</a:t>
            </a:r>
          </a:p>
          <a:p>
            <a:pPr lvl="1"/>
            <a:r>
              <a:rPr lang="en-US" altLang="zh-TW" dirty="0">
                <a:latin typeface="Times New Roman" panose="02020603050405020304" pitchFamily="18" charset="0"/>
                <a:cs typeface="Times New Roman" panose="02020603050405020304" pitchFamily="18" charset="0"/>
              </a:rPr>
              <a:t>Lack of unified metrics — How to evaluate the accuracy of the parameters?</a:t>
            </a:r>
          </a:p>
          <a:p>
            <a:pPr lvl="1"/>
            <a:r>
              <a:rPr lang="en-US" altLang="zh-TW" dirty="0">
                <a:latin typeface="Times New Roman" panose="02020603050405020304" pitchFamily="18" charset="0"/>
                <a:cs typeface="Times New Roman" panose="02020603050405020304" pitchFamily="18" charset="0"/>
              </a:rPr>
              <a:t>Lack of reference code-bases — Implementing from scratch is tedious</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24</a:t>
            </a:fld>
            <a:endParaRPr lang="zh-TW" altLang="en-US" dirty="0"/>
          </a:p>
        </p:txBody>
      </p:sp>
    </p:spTree>
    <p:extLst>
      <p:ext uri="{BB962C8B-B14F-4D97-AF65-F5344CB8AC3E}">
        <p14:creationId xmlns:p14="http://schemas.microsoft.com/office/powerpoint/2010/main" val="195011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 Discussion</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Reproducibility and reliability in </a:t>
            </a:r>
            <a:r>
              <a:rPr lang="en-US" altLang="zh-TW" dirty="0" err="1">
                <a:latin typeface="Times New Roman" panose="02020603050405020304" pitchFamily="18" charset="0"/>
                <a:cs typeface="Times New Roman" panose="02020603050405020304" pitchFamily="18" charset="0"/>
              </a:rPr>
              <a:t>Cryo</a:t>
            </a:r>
            <a:r>
              <a:rPr lang="en-US" altLang="zh-TW" dirty="0">
                <a:latin typeface="Times New Roman" panose="02020603050405020304" pitchFamily="18" charset="0"/>
                <a:cs typeface="Times New Roman" panose="02020603050405020304" pitchFamily="18" charset="0"/>
              </a:rPr>
              <a:t>-EM</a:t>
            </a:r>
          </a:p>
          <a:p>
            <a:r>
              <a:rPr lang="en-US" altLang="zh-TW" dirty="0">
                <a:latin typeface="Times New Roman" panose="02020603050405020304" pitchFamily="18" charset="0"/>
                <a:cs typeface="Times New Roman" panose="02020603050405020304" pitchFamily="18" charset="0"/>
              </a:rPr>
              <a:t>Tractability</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25</a:t>
            </a:fld>
            <a:endParaRPr lang="zh-TW" altLang="en-US" dirty="0"/>
          </a:p>
        </p:txBody>
      </p:sp>
      <p:pic>
        <p:nvPicPr>
          <p:cNvPr id="5" name="圖片 4"/>
          <p:cNvPicPr>
            <a:picLocks noChangeAspect="1"/>
          </p:cNvPicPr>
          <p:nvPr/>
        </p:nvPicPr>
        <p:blipFill>
          <a:blip r:embed="rId3"/>
          <a:stretch>
            <a:fillRect/>
          </a:stretch>
        </p:blipFill>
        <p:spPr>
          <a:xfrm>
            <a:off x="2711624" y="1686137"/>
            <a:ext cx="9287146" cy="5054045"/>
          </a:xfrm>
          <a:prstGeom prst="rect">
            <a:avLst/>
          </a:prstGeom>
        </p:spPr>
      </p:pic>
    </p:spTree>
    <p:extLst>
      <p:ext uri="{BB962C8B-B14F-4D97-AF65-F5344CB8AC3E}">
        <p14:creationId xmlns:p14="http://schemas.microsoft.com/office/powerpoint/2010/main" val="2689731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This review compared and contrasted existing methods through their parametrization of the volume, as well as through the optimization procedure chosen to infer parameters and hidden variables</a:t>
            </a:r>
          </a:p>
          <a:p>
            <a:pPr lvl="1"/>
            <a:r>
              <a:rPr lang="en-US" altLang="zh-TW" dirty="0">
                <a:latin typeface="Times New Roman" panose="02020603050405020304" pitchFamily="18" charset="0"/>
                <a:cs typeface="Times New Roman" panose="02020603050405020304" pitchFamily="18" charset="0"/>
              </a:rPr>
              <a:t>While the use of amortized inference is crucial to make inference tractable in this high-data, high-dimensional setting, there seems to be much room for improvement and research on methods —as amortized inference can translate into resolution</a:t>
            </a:r>
          </a:p>
          <a:p>
            <a:r>
              <a:rPr lang="en-US" altLang="zh-TW" dirty="0">
                <a:latin typeface="Times New Roman" panose="02020603050405020304" pitchFamily="18" charset="0"/>
                <a:cs typeface="Times New Roman" panose="02020603050405020304" pitchFamily="18" charset="0"/>
              </a:rPr>
              <a:t>Current methods rely on a set of choices and </a:t>
            </a:r>
            <a:r>
              <a:rPr lang="en-US" altLang="zh-TW" dirty="0" err="1">
                <a:latin typeface="Times New Roman" panose="02020603050405020304" pitchFamily="18" charset="0"/>
                <a:cs typeface="Times New Roman" panose="02020603050405020304" pitchFamily="18" charset="0"/>
              </a:rPr>
              <a:t>hyperparameters</a:t>
            </a:r>
            <a:r>
              <a:rPr lang="en-US" altLang="zh-TW" dirty="0">
                <a:latin typeface="Times New Roman" panose="02020603050405020304" pitchFamily="18" charset="0"/>
                <a:cs typeface="Times New Roman" panose="02020603050405020304" pitchFamily="18" charset="0"/>
              </a:rPr>
              <a:t> that raise a number of questions for the practitioner</a:t>
            </a:r>
          </a:p>
          <a:p>
            <a:pPr lvl="1"/>
            <a:r>
              <a:rPr lang="en-US" altLang="zh-TW" dirty="0">
                <a:latin typeface="Times New Roman" panose="02020603050405020304" pitchFamily="18" charset="0"/>
                <a:cs typeface="Times New Roman" panose="02020603050405020304" pitchFamily="18" charset="0"/>
              </a:rPr>
              <a:t>Have I chosen my </a:t>
            </a:r>
            <a:r>
              <a:rPr lang="en-US" altLang="zh-TW" dirty="0" err="1">
                <a:latin typeface="Times New Roman" panose="02020603050405020304" pitchFamily="18" charset="0"/>
                <a:cs typeface="Times New Roman" panose="02020603050405020304" pitchFamily="18" charset="0"/>
              </a:rPr>
              <a:t>hyperparameters</a:t>
            </a:r>
            <a:r>
              <a:rPr lang="en-US" altLang="zh-TW" dirty="0">
                <a:latin typeface="Times New Roman" panose="02020603050405020304" pitchFamily="18" charset="0"/>
                <a:cs typeface="Times New Roman" panose="02020603050405020304" pitchFamily="18" charset="0"/>
              </a:rPr>
              <a:t> adequately? </a:t>
            </a:r>
          </a:p>
          <a:p>
            <a:pPr lvl="1"/>
            <a:r>
              <a:rPr lang="en-US" altLang="zh-TW" dirty="0">
                <a:latin typeface="Times New Roman" panose="02020603050405020304" pitchFamily="18" charset="0"/>
                <a:cs typeface="Times New Roman" panose="02020603050405020304" pitchFamily="18" charset="0"/>
              </a:rPr>
              <a:t>Is this choice going to impact the accuracy of the recovery? </a:t>
            </a:r>
          </a:p>
          <a:p>
            <a:pPr lvl="1"/>
            <a:r>
              <a:rPr lang="en-US" altLang="zh-TW" dirty="0">
                <a:latin typeface="Times New Roman" panose="02020603050405020304" pitchFamily="18" charset="0"/>
                <a:cs typeface="Times New Roman" panose="02020603050405020304" pitchFamily="18" charset="0"/>
              </a:rPr>
              <a:t>Is there any physical or biological meaning or interpretation in the distance between the latent space of conformation variables? </a:t>
            </a:r>
          </a:p>
          <a:p>
            <a:pPr lvl="1"/>
            <a:r>
              <a:rPr lang="en-US" altLang="zh-TW" dirty="0">
                <a:latin typeface="Times New Roman" panose="02020603050405020304" pitchFamily="18" charset="0"/>
                <a:cs typeface="Times New Roman" panose="02020603050405020304" pitchFamily="18" charset="0"/>
              </a:rPr>
              <a:t>How does error on pose or CTF affect the rest of the volume recovery process?</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26</a:t>
            </a:fld>
            <a:endParaRPr lang="zh-TW" altLang="en-US" dirty="0"/>
          </a:p>
        </p:txBody>
      </p:sp>
    </p:spTree>
    <p:extLst>
      <p:ext uri="{BB962C8B-B14F-4D97-AF65-F5344CB8AC3E}">
        <p14:creationId xmlns:p14="http://schemas.microsoft.com/office/powerpoint/2010/main" val="2771322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sz="quarter" idx="1"/>
          </p:nvPr>
        </p:nvSpPr>
        <p:spPr/>
        <p:txBody>
          <a:bodyPr/>
          <a:lstStyle/>
          <a:p>
            <a:pPr marL="0" indent="0" algn="just">
              <a:buNone/>
            </a:pPr>
            <a:r>
              <a:rPr lang="en-US" altLang="zh-TW" sz="2000" dirty="0">
                <a:latin typeface="Times New Roman" panose="02020603050405020304" pitchFamily="18" charset="0"/>
                <a:cs typeface="Times New Roman" panose="02020603050405020304" pitchFamily="18" charset="0"/>
              </a:rPr>
              <a:t>[1] Gupta, M., et al. (2021). </a:t>
            </a:r>
            <a:r>
              <a:rPr lang="en-US" altLang="zh-TW" sz="2000" dirty="0" err="1">
                <a:latin typeface="Times New Roman" panose="02020603050405020304" pitchFamily="18" charset="0"/>
                <a:cs typeface="Times New Roman" panose="02020603050405020304" pitchFamily="18" charset="0"/>
              </a:rPr>
              <a:t>CryoEM</a:t>
            </a:r>
            <a:r>
              <a:rPr lang="en-US" altLang="zh-TW" sz="2000" dirty="0">
                <a:latin typeface="Times New Roman" panose="02020603050405020304" pitchFamily="18" charset="0"/>
                <a:cs typeface="Times New Roman" panose="02020603050405020304" pitchFamily="18" charset="0"/>
              </a:rPr>
              <a:t> and AI reveal a structure of SARS-CoV-2 Nsp2, a multifunctional protein involved in key host processes. </a:t>
            </a:r>
            <a:r>
              <a:rPr lang="en-US" altLang="zh-TW" sz="2000" dirty="0" err="1">
                <a:latin typeface="Times New Roman" panose="02020603050405020304" pitchFamily="18" charset="0"/>
                <a:cs typeface="Times New Roman" panose="02020603050405020304" pitchFamily="18" charset="0"/>
              </a:rPr>
              <a:t>BioRxiv</a:t>
            </a:r>
            <a:r>
              <a:rPr lang="en-US" altLang="zh-TW" sz="2000" dirty="0">
                <a:latin typeface="Times New Roman" panose="02020603050405020304" pitchFamily="18" charset="0"/>
                <a:cs typeface="Times New Roman" panose="02020603050405020304" pitchFamily="18" charset="0"/>
              </a:rPr>
              <a:t>.</a:t>
            </a:r>
          </a:p>
          <a:p>
            <a:pPr marL="0" indent="0" algn="just">
              <a:buNone/>
            </a:pPr>
            <a:r>
              <a:rPr lang="en-US" altLang="zh-TW" sz="2000" dirty="0">
                <a:latin typeface="Times New Roman" panose="02020603050405020304" pitchFamily="18" charset="0"/>
                <a:cs typeface="Times New Roman" panose="02020603050405020304" pitchFamily="18" charset="0"/>
              </a:rPr>
              <a:t>[2] </a:t>
            </a:r>
            <a:r>
              <a:rPr lang="en-US" altLang="zh-TW" sz="2000" dirty="0" err="1">
                <a:latin typeface="Times New Roman" panose="02020603050405020304" pitchFamily="18" charset="0"/>
                <a:cs typeface="Times New Roman" panose="02020603050405020304" pitchFamily="18" charset="0"/>
              </a:rPr>
              <a:t>Wrapp</a:t>
            </a:r>
            <a:r>
              <a:rPr lang="en-US" altLang="zh-TW" sz="2000" dirty="0">
                <a:latin typeface="Times New Roman" panose="02020603050405020304" pitchFamily="18" charset="0"/>
                <a:cs typeface="Times New Roman" panose="02020603050405020304" pitchFamily="18" charset="0"/>
              </a:rPr>
              <a:t>, D., et al. (2020). </a:t>
            </a:r>
            <a:r>
              <a:rPr lang="en-US" altLang="zh-TW" sz="2000" dirty="0" err="1">
                <a:latin typeface="Times New Roman" panose="02020603050405020304" pitchFamily="18" charset="0"/>
                <a:cs typeface="Times New Roman" panose="02020603050405020304" pitchFamily="18" charset="0"/>
              </a:rPr>
              <a:t>Cryo</a:t>
            </a:r>
            <a:r>
              <a:rPr lang="en-US" altLang="zh-TW" sz="2000" dirty="0">
                <a:latin typeface="Times New Roman" panose="02020603050405020304" pitchFamily="18" charset="0"/>
                <a:cs typeface="Times New Roman" panose="02020603050405020304" pitchFamily="18" charset="0"/>
              </a:rPr>
              <a:t>-EM structure of the 2019-nCoV spike in the </a:t>
            </a:r>
            <a:r>
              <a:rPr lang="en-US" altLang="zh-TW" sz="2000" dirty="0" err="1">
                <a:latin typeface="Times New Roman" panose="02020603050405020304" pitchFamily="18" charset="0"/>
                <a:cs typeface="Times New Roman" panose="02020603050405020304" pitchFamily="18" charset="0"/>
              </a:rPr>
              <a:t>prefusion</a:t>
            </a:r>
            <a:r>
              <a:rPr lang="en-US" altLang="zh-TW" sz="2000" dirty="0">
                <a:latin typeface="Times New Roman" panose="02020603050405020304" pitchFamily="18" charset="0"/>
                <a:cs typeface="Times New Roman" panose="02020603050405020304" pitchFamily="18" charset="0"/>
              </a:rPr>
              <a:t> conformation. Science 367, 1260-1263.</a:t>
            </a:r>
          </a:p>
          <a:p>
            <a:pPr marL="0" indent="0" algn="just">
              <a:buNone/>
            </a:pPr>
            <a:r>
              <a:rPr lang="en-US" altLang="zh-TW" sz="2000" dirty="0">
                <a:latin typeface="Times New Roman" panose="02020603050405020304" pitchFamily="18" charset="0"/>
                <a:cs typeface="Times New Roman" panose="02020603050405020304" pitchFamily="18" charset="0"/>
              </a:rPr>
              <a:t>[3] </a:t>
            </a:r>
            <a:r>
              <a:rPr lang="en-US" altLang="zh-TW" sz="2000" dirty="0" err="1">
                <a:latin typeface="Times New Roman" panose="02020603050405020304" pitchFamily="18" charset="0"/>
                <a:cs typeface="Times New Roman" panose="02020603050405020304" pitchFamily="18" charset="0"/>
              </a:rPr>
              <a:t>Mannar</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Dhiraj</a:t>
            </a:r>
            <a:r>
              <a:rPr lang="en-US" altLang="zh-TW" sz="2000" dirty="0">
                <a:latin typeface="Times New Roman" panose="02020603050405020304" pitchFamily="18" charset="0"/>
                <a:cs typeface="Times New Roman" panose="02020603050405020304" pitchFamily="18" charset="0"/>
              </a:rPr>
              <a:t>, et al. (2022). SARS-CoV-2 Omicron variant: Antibody evasion and </a:t>
            </a:r>
            <a:r>
              <a:rPr lang="en-US" altLang="zh-TW" sz="2000" dirty="0" err="1">
                <a:latin typeface="Times New Roman" panose="02020603050405020304" pitchFamily="18" charset="0"/>
                <a:cs typeface="Times New Roman" panose="02020603050405020304" pitchFamily="18" charset="0"/>
              </a:rPr>
              <a:t>cryo</a:t>
            </a:r>
            <a:r>
              <a:rPr lang="en-US" altLang="zh-TW" sz="2000" dirty="0">
                <a:latin typeface="Times New Roman" panose="02020603050405020304" pitchFamily="18" charset="0"/>
                <a:cs typeface="Times New Roman" panose="02020603050405020304" pitchFamily="18" charset="0"/>
              </a:rPr>
              <a:t>-EM structure of spike protein–ACE2 complex. Science: eabn7760.</a:t>
            </a:r>
          </a:p>
          <a:p>
            <a:pPr marL="0" indent="0" algn="just">
              <a:buNone/>
            </a:pPr>
            <a:r>
              <a:rPr lang="en-US" altLang="zh-TW" sz="2000" dirty="0">
                <a:latin typeface="Times New Roman" panose="02020603050405020304" pitchFamily="18" charset="0"/>
                <a:cs typeface="Times New Roman" panose="02020603050405020304" pitchFamily="18" charset="0"/>
              </a:rPr>
              <a:t>[4] </a:t>
            </a:r>
            <a:r>
              <a:rPr lang="en-US" altLang="zh-TW" sz="2000" dirty="0" err="1">
                <a:latin typeface="Times New Roman" panose="02020603050405020304" pitchFamily="18" charset="0"/>
                <a:cs typeface="Times New Roman" panose="02020603050405020304" pitchFamily="18" charset="0"/>
              </a:rPr>
              <a:t>Donnat</a:t>
            </a:r>
            <a:r>
              <a:rPr lang="en-US" altLang="zh-TW" sz="2000" dirty="0">
                <a:latin typeface="Times New Roman" panose="02020603050405020304" pitchFamily="18" charset="0"/>
                <a:cs typeface="Times New Roman" panose="02020603050405020304" pitchFamily="18" charset="0"/>
              </a:rPr>
              <a:t>, Claire, et al. (2022). Deep Generative Modeling for Volume Reconstruction in </a:t>
            </a:r>
            <a:r>
              <a:rPr lang="en-US" altLang="zh-TW" sz="2000" dirty="0" err="1">
                <a:latin typeface="Times New Roman" panose="02020603050405020304" pitchFamily="18" charset="0"/>
                <a:cs typeface="Times New Roman" panose="02020603050405020304" pitchFamily="18" charset="0"/>
              </a:rPr>
              <a:t>Cryo</a:t>
            </a:r>
            <a:r>
              <a:rPr lang="en-US" altLang="zh-TW" sz="2000" dirty="0">
                <a:latin typeface="Times New Roman" panose="02020603050405020304" pitchFamily="18" charset="0"/>
                <a:cs typeface="Times New Roman" panose="02020603050405020304" pitchFamily="18" charset="0"/>
              </a:rPr>
              <a:t>-Electron </a:t>
            </a:r>
            <a:r>
              <a:rPr lang="en-US" altLang="zh-TW" sz="2000" dirty="0" err="1">
                <a:latin typeface="Times New Roman" panose="02020603050405020304" pitchFamily="18" charset="0"/>
                <a:cs typeface="Times New Roman" panose="02020603050405020304" pitchFamily="18" charset="0"/>
              </a:rPr>
              <a:t>Microscop</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arXiv</a:t>
            </a:r>
            <a:r>
              <a:rPr lang="en-US" altLang="zh-TW" sz="2000" dirty="0">
                <a:latin typeface="Times New Roman" panose="02020603050405020304" pitchFamily="18" charset="0"/>
                <a:cs typeface="Times New Roman" panose="02020603050405020304" pitchFamily="18" charset="0"/>
              </a:rPr>
              <a:t> preprint arXiv:2201.02867.</a:t>
            </a:r>
          </a:p>
          <a:p>
            <a:pPr marL="0" indent="0" algn="just">
              <a:buNone/>
            </a:pPr>
            <a:r>
              <a:rPr lang="en-US" altLang="zh-TW" sz="2000" dirty="0">
                <a:latin typeface="Times New Roman" panose="02020603050405020304" pitchFamily="18" charset="0"/>
                <a:cs typeface="Times New Roman" panose="02020603050405020304" pitchFamily="18" charset="0"/>
              </a:rPr>
              <a:t>[5] Liu, Xiao, et al. (2021). Self-supervised learning: Generative or contrastive. IEEE Transactions on Knowledge and Data Engineering</a:t>
            </a:r>
          </a:p>
          <a:p>
            <a:pPr marL="0" indent="0" algn="just">
              <a:buNone/>
            </a:pPr>
            <a:r>
              <a:rPr lang="en-US" altLang="zh-TW" sz="2000" dirty="0">
                <a:latin typeface="Times New Roman" panose="02020603050405020304" pitchFamily="18" charset="0"/>
                <a:cs typeface="Times New Roman" panose="02020603050405020304" pitchFamily="18" charset="0"/>
              </a:rPr>
              <a:t>[6] Jumper, J., et al. (2021). Highly accurate protein structure prediction with </a:t>
            </a:r>
            <a:r>
              <a:rPr lang="en-US" altLang="zh-TW" sz="2000" dirty="0" err="1">
                <a:latin typeface="Times New Roman" panose="02020603050405020304" pitchFamily="18" charset="0"/>
                <a:cs typeface="Times New Roman" panose="02020603050405020304" pitchFamily="18" charset="0"/>
              </a:rPr>
              <a:t>AlphaFold</a:t>
            </a:r>
            <a:r>
              <a:rPr lang="en-US" altLang="zh-TW" sz="2000" dirty="0">
                <a:latin typeface="Times New Roman" panose="02020603050405020304" pitchFamily="18" charset="0"/>
                <a:cs typeface="Times New Roman" panose="02020603050405020304" pitchFamily="18" charset="0"/>
              </a:rPr>
              <a:t>. Nature, 1-11.</a:t>
            </a:r>
          </a:p>
          <a:p>
            <a:pPr marL="0" indent="0" algn="just">
              <a:buNone/>
            </a:pPr>
            <a:endParaRPr lang="en-US" altLang="zh-TW" sz="20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27</a:t>
            </a:fld>
            <a:endParaRPr lang="zh-TW" altLang="en-US" dirty="0"/>
          </a:p>
        </p:txBody>
      </p:sp>
    </p:spTree>
    <p:extLst>
      <p:ext uri="{BB962C8B-B14F-4D97-AF65-F5344CB8AC3E}">
        <p14:creationId xmlns:p14="http://schemas.microsoft.com/office/powerpoint/2010/main" val="4164795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Appendix</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28</a:t>
            </a:fld>
            <a:endParaRPr lang="zh-TW" altLang="en-US"/>
          </a:p>
        </p:txBody>
      </p:sp>
    </p:spTree>
    <p:extLst>
      <p:ext uri="{BB962C8B-B14F-4D97-AF65-F5344CB8AC3E}">
        <p14:creationId xmlns:p14="http://schemas.microsoft.com/office/powerpoint/2010/main" val="1390660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12F139-F631-4F16-AF39-B44B071F2CEC}"/>
              </a:ext>
            </a:extLst>
          </p:cNvPr>
          <p:cNvSpPr>
            <a:spLocks noGrp="1"/>
          </p:cNvSpPr>
          <p:nvPr>
            <p:ph type="title"/>
          </p:nvPr>
        </p:nvSpPr>
        <p:spPr/>
        <p:txBody>
          <a:bodyPr/>
          <a:lstStyle/>
          <a:p>
            <a:r>
              <a:rPr lang="en-US" altLang="zh-TW" dirty="0"/>
              <a:t>Generative and Discriminative Models for Classiﬁcation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8A78949-6D79-4D76-BE09-20BF7C2DF26C}"/>
                  </a:ext>
                </a:extLst>
              </p:cNvPr>
              <p:cNvSpPr>
                <a:spLocks noGrp="1"/>
              </p:cNvSpPr>
              <p:nvPr>
                <p:ph sz="quarter" idx="1"/>
              </p:nvPr>
            </p:nvSpPr>
            <p:spPr/>
            <p:txBody>
              <a:bodyPr/>
              <a:lstStyle/>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Model the separating criterion </a:t>
                </a:r>
                <a14:m>
                  <m:oMath xmlns:m="http://schemas.openxmlformats.org/officeDocument/2006/math">
                    <m:r>
                      <m:rPr>
                        <m:sty m:val="p"/>
                      </m:rPr>
                      <a:rPr lang="en-US" altLang="zh-TW" i="1" dirty="0">
                        <a:latin typeface="Cambria Math" panose="02040503050406030204" pitchFamily="18" charset="0"/>
                      </a:rPr>
                      <m:t>Pr</m:t>
                    </m:r>
                    <m:r>
                      <a:rPr lang="en-US" altLang="zh-TW" i="1" dirty="0">
                        <a:latin typeface="Cambria Math" panose="02040503050406030204" pitchFamily="18" charset="0"/>
                      </a:rPr>
                      <m:t>⁡(</m:t>
                    </m:r>
                    <m:r>
                      <a:rPr lang="en-US" altLang="zh-TW" i="1" dirty="0">
                        <a:latin typeface="Cambria Math" panose="02040503050406030204" pitchFamily="18" charset="0"/>
                      </a:rPr>
                      <m:t>𝑌</m:t>
                    </m:r>
                    <m:r>
                      <a:rPr lang="en-US" altLang="zh-TW" i="1" dirty="0">
                        <a:latin typeface="Cambria Math" panose="02040503050406030204" pitchFamily="18" charset="0"/>
                      </a:rPr>
                      <m:t> |</m:t>
                    </m:r>
                    <m:r>
                      <a:rPr lang="en-US" altLang="zh-TW" i="1" dirty="0">
                        <a:latin typeface="Cambria Math" panose="02040503050406030204" pitchFamily="18" charset="0"/>
                      </a:rPr>
                      <m:t>𝑋</m:t>
                    </m:r>
                    <m:r>
                      <a:rPr lang="en-US" altLang="zh-TW" i="1" dirty="0">
                        <a:latin typeface="Cambria Math" panose="02040503050406030204" pitchFamily="18" charset="0"/>
                      </a:rPr>
                      <m:t>)</m:t>
                    </m:r>
                  </m:oMath>
                </a14:m>
                <a:r>
                  <a:rPr lang="en-US" altLang="zh-TW" dirty="0">
                    <a:latin typeface="Times New Roman" panose="02020603050405020304" pitchFamily="18" charset="0"/>
                    <a:cs typeface="Times New Roman" panose="02020603050405020304" pitchFamily="18" charset="0"/>
                  </a:rPr>
                  <a:t> directly</a:t>
                </a:r>
              </a:p>
              <a:p>
                <a:r>
                  <a:rPr lang="en-US" altLang="zh-TW" dirty="0">
                    <a:latin typeface="Times New Roman" panose="02020603050405020304" pitchFamily="18" charset="0"/>
                    <a:cs typeface="Times New Roman" panose="02020603050405020304" pitchFamily="18" charset="0"/>
                  </a:rPr>
                  <a:t>Model the distribution of </a:t>
                </a:r>
                <a14:m>
                  <m:oMath xmlns:m="http://schemas.openxmlformats.org/officeDocument/2006/math">
                    <m:r>
                      <a:rPr lang="en-US" altLang="zh-TW" i="1" dirty="0" smtClean="0">
                        <a:latin typeface="Cambria Math" panose="02040503050406030204" pitchFamily="18" charset="0"/>
                      </a:rPr>
                      <m:t>𝑋</m:t>
                    </m:r>
                  </m:oMath>
                </a14:m>
                <a:r>
                  <a:rPr lang="en-US" altLang="zh-TW" dirty="0">
                    <a:latin typeface="Times New Roman" panose="02020603050405020304" pitchFamily="18" charset="0"/>
                    <a:cs typeface="Times New Roman" panose="02020603050405020304" pitchFamily="18" charset="0"/>
                  </a:rPr>
                  <a:t> in each of the classes </a:t>
                </a:r>
                <a14:m>
                  <m:oMath xmlns:m="http://schemas.openxmlformats.org/officeDocument/2006/math">
                    <m:r>
                      <m:rPr>
                        <m:sty m:val="p"/>
                      </m:rPr>
                      <a:rPr lang="en-US" altLang="zh-TW" i="1" dirty="0">
                        <a:latin typeface="Cambria Math" panose="02040503050406030204" pitchFamily="18" charset="0"/>
                      </a:rPr>
                      <m:t>Pr</m:t>
                    </m:r>
                    <m:r>
                      <a:rPr lang="en-US" altLang="zh-TW" i="1" dirty="0">
                        <a:latin typeface="Cambria Math" panose="02040503050406030204" pitchFamily="18" charset="0"/>
                      </a:rPr>
                      <m:t>⁡(</m:t>
                    </m:r>
                    <m:r>
                      <a:rPr lang="en-US" altLang="zh-TW" b="0" i="1" dirty="0" smtClean="0">
                        <a:latin typeface="Cambria Math" panose="02040503050406030204" pitchFamily="18" charset="0"/>
                      </a:rPr>
                      <m:t>𝑋</m:t>
                    </m:r>
                    <m:r>
                      <a:rPr lang="en-US" altLang="zh-TW" i="1" dirty="0">
                        <a:latin typeface="Cambria Math" panose="02040503050406030204" pitchFamily="18" charset="0"/>
                      </a:rPr>
                      <m:t> |</m:t>
                    </m:r>
                    <m:r>
                      <a:rPr lang="en-US" altLang="zh-TW" b="0" i="1" dirty="0" smtClean="0">
                        <a:latin typeface="Cambria Math" panose="02040503050406030204" pitchFamily="18" charset="0"/>
                      </a:rPr>
                      <m:t>𝑌</m:t>
                    </m:r>
                    <m:r>
                      <a:rPr lang="en-US" altLang="zh-TW" i="1" dirty="0">
                        <a:latin typeface="Cambria Math" panose="02040503050406030204" pitchFamily="18" charset="0"/>
                      </a:rPr>
                      <m:t>)</m:t>
                    </m:r>
                  </m:oMath>
                </a14:m>
                <a:r>
                  <a:rPr lang="en-US" altLang="zh-TW" dirty="0">
                    <a:latin typeface="Times New Roman" panose="02020603050405020304" pitchFamily="18" charset="0"/>
                    <a:cs typeface="Times New Roman" panose="02020603050405020304" pitchFamily="18" charset="0"/>
                  </a:rPr>
                  <a:t> separately, and then use Bayes theorem to ﬂip things around and obtain </a:t>
                </a:r>
                <a14:m>
                  <m:oMath xmlns:m="http://schemas.openxmlformats.org/officeDocument/2006/math">
                    <m:r>
                      <m:rPr>
                        <m:sty m:val="p"/>
                      </m:rPr>
                      <a:rPr lang="en-US" altLang="zh-TW" i="1" dirty="0" smtClean="0">
                        <a:latin typeface="Cambria Math" panose="02040503050406030204" pitchFamily="18" charset="0"/>
                      </a:rPr>
                      <m:t>Pr</m:t>
                    </m:r>
                    <m:r>
                      <a:rPr lang="en-US" altLang="zh-TW" i="1" dirty="0">
                        <a:latin typeface="Cambria Math" panose="02040503050406030204" pitchFamily="18" charset="0"/>
                      </a:rPr>
                      <m:t>⁡(</m:t>
                    </m:r>
                    <m:r>
                      <a:rPr lang="en-US" altLang="zh-TW" i="1" dirty="0">
                        <a:latin typeface="Cambria Math" panose="02040503050406030204" pitchFamily="18" charset="0"/>
                      </a:rPr>
                      <m:t>𝑌</m:t>
                    </m:r>
                    <m:r>
                      <a:rPr lang="en-US" altLang="zh-TW" i="1" dirty="0">
                        <a:latin typeface="Cambria Math" panose="02040503050406030204" pitchFamily="18" charset="0"/>
                      </a:rPr>
                      <m:t> |</m:t>
                    </m:r>
                    <m:r>
                      <a:rPr lang="en-US" altLang="zh-TW" i="1" dirty="0">
                        <a:latin typeface="Cambria Math" panose="02040503050406030204" pitchFamily="18" charset="0"/>
                      </a:rPr>
                      <m:t>𝑋</m:t>
                    </m:r>
                    <m:r>
                      <a:rPr lang="en-US" altLang="zh-TW" i="1" dirty="0">
                        <a:latin typeface="Cambria Math" panose="02040503050406030204" pitchFamily="18" charset="0"/>
                      </a:rPr>
                      <m:t>)</m:t>
                    </m:r>
                  </m:oMath>
                </a14:m>
                <a:endParaRPr lang="en-US" altLang="zh-TW"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78A78949-6D79-4D76-BE09-20BF7C2DF26C}"/>
                  </a:ext>
                </a:extLst>
              </p:cNvPr>
              <p:cNvSpPr>
                <a:spLocks noGrp="1" noRot="1" noChangeAspect="1" noMove="1" noResize="1" noEditPoints="1" noAdjustHandles="1" noChangeArrowheads="1" noChangeShapeType="1" noTextEdit="1"/>
              </p:cNvSpPr>
              <p:nvPr>
                <p:ph sz="quarter" idx="1"/>
              </p:nvPr>
            </p:nvSpPr>
            <p:spPr>
              <a:blipFill>
                <a:blip r:embed="rId3"/>
                <a:stretch>
                  <a:fillRect l="-500" r="-116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CD46FD2-31DB-43CC-9F7A-400388E0DB56}"/>
              </a:ext>
            </a:extLst>
          </p:cNvPr>
          <p:cNvSpPr>
            <a:spLocks noGrp="1"/>
          </p:cNvSpPr>
          <p:nvPr>
            <p:ph type="sldNum" sz="quarter" idx="11"/>
          </p:nvPr>
        </p:nvSpPr>
        <p:spPr/>
        <p:txBody>
          <a:bodyPr/>
          <a:lstStyle/>
          <a:p>
            <a:pPr>
              <a:defRPr/>
            </a:pPr>
            <a:fld id="{A8811E32-B9A0-4C06-A644-818AE0A5CA07}" type="slidenum">
              <a:rPr lang="zh-TW" altLang="en-US" smtClean="0"/>
              <a:pPr>
                <a:defRPr/>
              </a:pPr>
              <a:t>29</a:t>
            </a:fld>
            <a:endParaRPr lang="zh-TW" altLang="en-US" dirty="0"/>
          </a:p>
        </p:txBody>
      </p:sp>
      <p:pic>
        <p:nvPicPr>
          <p:cNvPr id="5" name="圖片 4">
            <a:extLst>
              <a:ext uri="{FF2B5EF4-FFF2-40B4-BE49-F238E27FC236}">
                <a16:creationId xmlns:a16="http://schemas.microsoft.com/office/drawing/2014/main" id="{BEFA2956-57BE-4B06-9BE0-16653E1B7462}"/>
              </a:ext>
            </a:extLst>
          </p:cNvPr>
          <p:cNvPicPr>
            <a:picLocks noChangeAspect="1"/>
          </p:cNvPicPr>
          <p:nvPr/>
        </p:nvPicPr>
        <p:blipFill>
          <a:blip r:embed="rId4"/>
          <a:stretch>
            <a:fillRect/>
          </a:stretch>
        </p:blipFill>
        <p:spPr>
          <a:xfrm>
            <a:off x="3714750" y="1219200"/>
            <a:ext cx="4762500" cy="3067050"/>
          </a:xfrm>
          <a:prstGeom prst="rect">
            <a:avLst/>
          </a:prstGeom>
        </p:spPr>
      </p:pic>
      <p:sp>
        <p:nvSpPr>
          <p:cNvPr id="6" name="矩形 5">
            <a:extLst>
              <a:ext uri="{FF2B5EF4-FFF2-40B4-BE49-F238E27FC236}">
                <a16:creationId xmlns:a16="http://schemas.microsoft.com/office/drawing/2014/main" id="{160977C1-F6C3-455E-8BA7-C012400C4604}"/>
              </a:ext>
            </a:extLst>
          </p:cNvPr>
          <p:cNvSpPr/>
          <p:nvPr/>
        </p:nvSpPr>
        <p:spPr>
          <a:xfrm>
            <a:off x="3287688" y="4185893"/>
            <a:ext cx="6096000" cy="400110"/>
          </a:xfrm>
          <a:prstGeom prst="rect">
            <a:avLst/>
          </a:prstGeom>
        </p:spPr>
        <p:txBody>
          <a:bodyPr>
            <a:spAutoFit/>
          </a:bodyPr>
          <a:lstStyle/>
          <a:p>
            <a:r>
              <a:rPr lang="en-US" altLang="zh-TW" sz="1000" dirty="0">
                <a:latin typeface="+mn-lt"/>
                <a:hlinkClick r:id="rId5"/>
              </a:rPr>
              <a:t>https://www.analyticsvidhya.com/blog/2021/07/deep-understanding-of-discriminative-and-generative-models-in-machine-learning/</a:t>
            </a:r>
            <a:endParaRPr lang="zh-TW" altLang="en-US" sz="1000" dirty="0">
              <a:latin typeface="+mn-lt"/>
            </a:endParaRPr>
          </a:p>
        </p:txBody>
      </p:sp>
    </p:spTree>
    <p:extLst>
      <p:ext uri="{BB962C8B-B14F-4D97-AF65-F5344CB8AC3E}">
        <p14:creationId xmlns:p14="http://schemas.microsoft.com/office/powerpoint/2010/main" val="232229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0. Generative modeling</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Recent next-generation volume reconstruction algorithms that combine </a:t>
            </a:r>
            <a:r>
              <a:rPr lang="en-US" altLang="zh-TW" u="sng" dirty="0">
                <a:latin typeface="Times New Roman" panose="02020603050405020304" pitchFamily="18" charset="0"/>
                <a:cs typeface="Times New Roman" panose="02020603050405020304" pitchFamily="18" charset="0"/>
              </a:rPr>
              <a:t>generative modeling</a:t>
            </a:r>
            <a:r>
              <a:rPr lang="en-US" altLang="zh-TW" dirty="0">
                <a:latin typeface="Times New Roman" panose="02020603050405020304" pitchFamily="18" charset="0"/>
                <a:cs typeface="Times New Roman" panose="02020603050405020304" pitchFamily="18" charset="0"/>
              </a:rPr>
              <a:t> with end-to-end </a:t>
            </a:r>
            <a:r>
              <a:rPr lang="en-US" altLang="zh-TW" u="sng" dirty="0">
                <a:latin typeface="Times New Roman" panose="02020603050405020304" pitchFamily="18" charset="0"/>
                <a:cs typeface="Times New Roman" panose="02020603050405020304" pitchFamily="18" charset="0"/>
              </a:rPr>
              <a:t>deep unsupervised learning </a:t>
            </a:r>
            <a:r>
              <a:rPr lang="en-US" altLang="zh-TW" dirty="0">
                <a:latin typeface="Times New Roman" panose="02020603050405020304" pitchFamily="18" charset="0"/>
                <a:cs typeface="Times New Roman" panose="02020603050405020304" pitchFamily="18" charset="0"/>
              </a:rPr>
              <a:t>techniques have shown promising results on simulated data [4]</a:t>
            </a:r>
          </a:p>
          <a:p>
            <a:r>
              <a:rPr lang="en-US" altLang="zh-TW" dirty="0">
                <a:latin typeface="Times New Roman" panose="02020603050405020304" pitchFamily="18" charset="0"/>
                <a:cs typeface="Times New Roman" panose="02020603050405020304" pitchFamily="18" charset="0"/>
              </a:rPr>
              <a:t>Deep Unsupervised Learning - to </a:t>
            </a:r>
            <a:r>
              <a:rPr lang="en-US" altLang="zh-TW" dirty="0">
                <a:latin typeface="Times New Roman" panose="02020603050405020304" pitchFamily="18" charset="0"/>
                <a:cs typeface="Times New Roman" panose="02020603050405020304" pitchFamily="18" charset="0"/>
                <a:hlinkClick r:id="rId3"/>
              </a:rPr>
              <a:t>learn representations</a:t>
            </a:r>
            <a:r>
              <a:rPr lang="en-US" altLang="zh-TW" dirty="0">
                <a:latin typeface="Times New Roman" panose="02020603050405020304" pitchFamily="18" charset="0"/>
                <a:cs typeface="Times New Roman" panose="02020603050405020304" pitchFamily="18" charset="0"/>
              </a:rPr>
              <a:t> without labels [5]</a:t>
            </a: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a:t>
            </a:fld>
            <a:endParaRPr lang="zh-TW" altLang="en-US" dirty="0"/>
          </a:p>
        </p:txBody>
      </p:sp>
      <p:pic>
        <p:nvPicPr>
          <p:cNvPr id="5" name="圖片 4"/>
          <p:cNvPicPr>
            <a:picLocks noChangeAspect="1"/>
          </p:cNvPicPr>
          <p:nvPr/>
        </p:nvPicPr>
        <p:blipFill>
          <a:blip r:embed="rId4"/>
          <a:stretch>
            <a:fillRect/>
          </a:stretch>
        </p:blipFill>
        <p:spPr>
          <a:xfrm>
            <a:off x="3269677" y="2933268"/>
            <a:ext cx="5652645" cy="3423083"/>
          </a:xfrm>
          <a:prstGeom prst="rect">
            <a:avLst/>
          </a:prstGeom>
        </p:spPr>
      </p:pic>
    </p:spTree>
    <p:extLst>
      <p:ext uri="{BB962C8B-B14F-4D97-AF65-F5344CB8AC3E}">
        <p14:creationId xmlns:p14="http://schemas.microsoft.com/office/powerpoint/2010/main" val="1403746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Expectation-Maximization </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609600" y="1219200"/>
                <a:ext cx="6278488" cy="4937760"/>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TW" sz="2200" b="0" i="1" smtClean="0">
                          <a:latin typeface="Cambria Math" panose="02040503050406030204" pitchFamily="18" charset="0"/>
                        </a:rPr>
                        <m:t>𝑙</m:t>
                      </m:r>
                      <m:d>
                        <m:dPr>
                          <m:ctrlPr>
                            <a:rPr lang="en-US" altLang="zh-TW" sz="2200" b="0" i="1" smtClean="0">
                              <a:latin typeface="Cambria Math" panose="02040503050406030204" pitchFamily="18" charset="0"/>
                            </a:rPr>
                          </m:ctrlPr>
                        </m:dPr>
                        <m:e>
                          <m:r>
                            <a:rPr lang="zh-TW" altLang="en-US" sz="2200" b="0" i="1" smtClean="0">
                              <a:latin typeface="Cambria Math" panose="02040503050406030204" pitchFamily="18" charset="0"/>
                            </a:rPr>
                            <m:t>𝜃</m:t>
                          </m:r>
                        </m:e>
                      </m:d>
                      <m:r>
                        <a:rPr lang="en-US" altLang="zh-TW" sz="2200" b="0" i="1" smtClean="0">
                          <a:latin typeface="Cambria Math" panose="02040503050406030204" pitchFamily="18" charset="0"/>
                        </a:rPr>
                        <m:t>=</m:t>
                      </m:r>
                      <m:nary>
                        <m:naryPr>
                          <m:chr m:val="∑"/>
                          <m:supHide m:val="on"/>
                          <m:ctrlPr>
                            <a:rPr lang="zh-TW" altLang="en-US" sz="2200" i="1" smtClean="0">
                              <a:latin typeface="Cambria Math" panose="02040503050406030204" pitchFamily="18" charset="0"/>
                            </a:rPr>
                          </m:ctrlPr>
                        </m:naryPr>
                        <m:sub>
                          <m:r>
                            <m:rPr>
                              <m:brk m:alnAt="7"/>
                            </m:rPr>
                            <a:rPr lang="en-US" altLang="zh-TW" sz="2200" b="0" i="1" smtClean="0">
                              <a:latin typeface="Cambria Math" panose="02040503050406030204" pitchFamily="18" charset="0"/>
                            </a:rPr>
                            <m:t>𝑖</m:t>
                          </m:r>
                        </m:sub>
                        <m:sup/>
                        <m:e>
                          <m:func>
                            <m:funcPr>
                              <m:ctrlPr>
                                <a:rPr lang="en-US" altLang="zh-TW" sz="2200" i="1" smtClean="0">
                                  <a:latin typeface="Cambria Math" panose="02040503050406030204" pitchFamily="18" charset="0"/>
                                </a:rPr>
                              </m:ctrlPr>
                            </m:funcPr>
                            <m:fName>
                              <m:r>
                                <m:rPr>
                                  <m:sty m:val="p"/>
                                </m:rPr>
                                <a:rPr lang="en-US" altLang="zh-TW" sz="2200" i="0" smtClean="0">
                                  <a:latin typeface="Cambria Math" panose="02040503050406030204" pitchFamily="18" charset="0"/>
                                </a:rPr>
                                <m:t>log</m:t>
                              </m:r>
                            </m:fName>
                            <m:e>
                              <m:r>
                                <a:rPr lang="en-US" altLang="zh-TW" sz="2200" b="0" i="1" smtClean="0">
                                  <a:latin typeface="Cambria Math" panose="02040503050406030204" pitchFamily="18" charset="0"/>
                                </a:rPr>
                                <m:t>𝑝</m:t>
                              </m:r>
                              <m:r>
                                <a:rPr lang="en-US" altLang="zh-TW" sz="2200" b="0" i="1" smtClean="0">
                                  <a:latin typeface="Cambria Math" panose="02040503050406030204" pitchFamily="18" charset="0"/>
                                </a:rPr>
                                <m:t>(</m:t>
                              </m:r>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𝑥</m:t>
                                  </m:r>
                                </m:e>
                                <m:sub>
                                  <m:r>
                                    <a:rPr lang="en-US" altLang="zh-TW" sz="2200" b="0" i="1" smtClean="0">
                                      <a:latin typeface="Cambria Math" panose="02040503050406030204" pitchFamily="18" charset="0"/>
                                    </a:rPr>
                                    <m:t>𝑖</m:t>
                                  </m:r>
                                </m:sub>
                              </m:sSub>
                              <m:r>
                                <a:rPr lang="en-US" altLang="zh-TW" sz="2200" b="0" i="1" smtClean="0">
                                  <a:latin typeface="Cambria Math" panose="02040503050406030204" pitchFamily="18" charset="0"/>
                                </a:rPr>
                                <m:t>;</m:t>
                              </m:r>
                              <m:r>
                                <a:rPr lang="zh-TW" altLang="en-US" sz="2200" b="0" i="1" smtClean="0">
                                  <a:latin typeface="Cambria Math" panose="02040503050406030204" pitchFamily="18" charset="0"/>
                                </a:rPr>
                                <m:t>𝜃</m:t>
                              </m:r>
                              <m:r>
                                <a:rPr lang="en-US" altLang="zh-TW" sz="2200" b="0" i="1" smtClean="0">
                                  <a:latin typeface="Cambria Math" panose="02040503050406030204" pitchFamily="18" charset="0"/>
                                </a:rPr>
                                <m:t>)</m:t>
                              </m:r>
                            </m:e>
                          </m:func>
                          <m:r>
                            <a:rPr lang="en-US" altLang="zh-TW" sz="2200" b="0" i="1" smtClean="0">
                              <a:latin typeface="Cambria Math" panose="02040503050406030204" pitchFamily="18" charset="0"/>
                            </a:rPr>
                            <m:t>=</m:t>
                          </m:r>
                          <m:nary>
                            <m:naryPr>
                              <m:chr m:val="∑"/>
                              <m:supHide m:val="on"/>
                              <m:ctrlPr>
                                <a:rPr lang="en-US" altLang="zh-TW" sz="2200" b="0" i="1" smtClean="0">
                                  <a:latin typeface="Cambria Math" panose="02040503050406030204" pitchFamily="18" charset="0"/>
                                </a:rPr>
                              </m:ctrlPr>
                            </m:naryPr>
                            <m:sub>
                              <m:r>
                                <m:rPr>
                                  <m:brk m:alnAt="7"/>
                                </m:rPr>
                                <a:rPr lang="en-US" altLang="zh-TW" sz="2200" b="0" i="1" smtClean="0">
                                  <a:latin typeface="Cambria Math" panose="02040503050406030204" pitchFamily="18" charset="0"/>
                                </a:rPr>
                                <m:t>𝑖</m:t>
                              </m:r>
                            </m:sub>
                            <m:sup/>
                            <m:e>
                              <m:func>
                                <m:funcPr>
                                  <m:ctrlPr>
                                    <a:rPr lang="en-US" altLang="zh-TW" sz="2200" b="0" i="1" smtClean="0">
                                      <a:latin typeface="Cambria Math" panose="02040503050406030204" pitchFamily="18" charset="0"/>
                                    </a:rPr>
                                  </m:ctrlPr>
                                </m:funcPr>
                                <m:fName>
                                  <m:r>
                                    <m:rPr>
                                      <m:sty m:val="p"/>
                                    </m:rPr>
                                    <a:rPr lang="en-US" altLang="zh-TW" sz="2200" b="0" i="0" smtClean="0">
                                      <a:latin typeface="Cambria Math" panose="02040503050406030204" pitchFamily="18" charset="0"/>
                                    </a:rPr>
                                    <m:t>log</m:t>
                                  </m:r>
                                </m:fName>
                                <m:e>
                                  <m:nary>
                                    <m:naryPr>
                                      <m:chr m:val="∑"/>
                                      <m:supHide m:val="on"/>
                                      <m:ctrlPr>
                                        <a:rPr lang="en-US" altLang="zh-TW" sz="2200" b="0" i="1" smtClean="0">
                                          <a:latin typeface="Cambria Math" panose="02040503050406030204" pitchFamily="18" charset="0"/>
                                        </a:rPr>
                                      </m:ctrlPr>
                                    </m:naryPr>
                                    <m:sub>
                                      <m:sSub>
                                        <m:sSubPr>
                                          <m:ctrlPr>
                                            <a:rPr lang="en-US" altLang="zh-TW" sz="2200" b="0" i="1" smtClean="0">
                                              <a:latin typeface="Cambria Math" panose="02040503050406030204" pitchFamily="18" charset="0"/>
                                            </a:rPr>
                                          </m:ctrlPr>
                                        </m:sSubPr>
                                        <m:e>
                                          <m:r>
                                            <a:rPr lang="en-US" altLang="zh-TW" sz="2200" b="0" i="1" smtClean="0">
                                              <a:latin typeface="Cambria Math" panose="02040503050406030204" pitchFamily="18" charset="0"/>
                                            </a:rPr>
                                            <m:t>𝑧</m:t>
                                          </m:r>
                                        </m:e>
                                        <m:sub>
                                          <m:r>
                                            <a:rPr lang="en-US" altLang="zh-TW" sz="2200" b="0" i="1" smtClean="0">
                                              <a:latin typeface="Cambria Math" panose="02040503050406030204" pitchFamily="18" charset="0"/>
                                            </a:rPr>
                                            <m:t>𝑖</m:t>
                                          </m:r>
                                        </m:sub>
                                      </m:sSub>
                                    </m:sub>
                                    <m:sup/>
                                    <m:e>
                                      <m:r>
                                        <a:rPr lang="en-US" altLang="zh-TW" sz="2200" b="0" i="1" smtClean="0">
                                          <a:latin typeface="Cambria Math" panose="02040503050406030204" pitchFamily="18" charset="0"/>
                                        </a:rPr>
                                        <m:t>𝑝</m:t>
                                      </m:r>
                                      <m:r>
                                        <a:rPr lang="en-US" altLang="zh-TW" sz="2200" b="0" i="1" smtClean="0">
                                          <a:latin typeface="Cambria Math" panose="02040503050406030204" pitchFamily="18" charset="0"/>
                                        </a:rPr>
                                        <m:t>(</m:t>
                                      </m:r>
                                      <m:sSub>
                                        <m:sSubPr>
                                          <m:ctrlPr>
                                            <a:rPr lang="en-US" altLang="zh-TW" sz="2200" i="1">
                                              <a:latin typeface="Cambria Math" panose="02040503050406030204" pitchFamily="18" charset="0"/>
                                            </a:rPr>
                                          </m:ctrlPr>
                                        </m:sSubPr>
                                        <m:e>
                                          <m:sSub>
                                            <m:sSubPr>
                                              <m:ctrlPr>
                                                <a:rPr lang="en-US" altLang="zh-TW" sz="2200" i="1">
                                                  <a:latin typeface="Cambria Math" panose="02040503050406030204" pitchFamily="18" charset="0"/>
                                                </a:rPr>
                                              </m:ctrlPr>
                                            </m:sSubPr>
                                            <m:e>
                                              <m:r>
                                                <a:rPr lang="en-US" altLang="zh-TW" sz="2200" b="0" i="1" smtClean="0">
                                                  <a:latin typeface="Cambria Math" panose="02040503050406030204" pitchFamily="18" charset="0"/>
                                                </a:rPr>
                                                <m:t>𝑥</m:t>
                                              </m:r>
                                            </m:e>
                                            <m:sub>
                                              <m:r>
                                                <a:rPr lang="en-US" altLang="zh-TW" sz="2200" i="1">
                                                  <a:latin typeface="Cambria Math" panose="02040503050406030204" pitchFamily="18" charset="0"/>
                                                </a:rPr>
                                                <m:t>𝑖</m:t>
                                              </m:r>
                                            </m:sub>
                                          </m:sSub>
                                          <m:r>
                                            <a:rPr lang="en-US" altLang="zh-TW" sz="2200" b="0" i="1" smtClean="0">
                                              <a:latin typeface="Cambria Math" panose="02040503050406030204" pitchFamily="18" charset="0"/>
                                            </a:rPr>
                                            <m:t>,</m:t>
                                          </m:r>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b="0" i="1" smtClean="0">
                                          <a:latin typeface="Cambria Math" panose="02040503050406030204" pitchFamily="18" charset="0"/>
                                        </a:rPr>
                                        <m:t>;</m:t>
                                      </m:r>
                                      <m:r>
                                        <a:rPr lang="zh-TW" altLang="en-US" sz="2200" b="0" i="1" smtClean="0">
                                          <a:latin typeface="Cambria Math" panose="02040503050406030204" pitchFamily="18" charset="0"/>
                                        </a:rPr>
                                        <m:t>𝜃</m:t>
                                      </m:r>
                                      <m:r>
                                        <a:rPr lang="en-US" altLang="zh-TW" sz="2200" b="0" i="1" smtClean="0">
                                          <a:latin typeface="Cambria Math" panose="02040503050406030204" pitchFamily="18" charset="0"/>
                                        </a:rPr>
                                        <m:t>)</m:t>
                                      </m:r>
                                    </m:e>
                                  </m:nary>
                                </m:e>
                              </m:func>
                            </m:e>
                          </m:nary>
                        </m:e>
                      </m:nary>
                    </m:oMath>
                  </m:oMathPara>
                </a14:m>
                <a:endParaRPr lang="en-US" altLang="zh-TW" sz="22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200" b="0" i="1" smtClean="0">
                          <a:latin typeface="Cambria Math" panose="02040503050406030204" pitchFamily="18" charset="0"/>
                        </a:rPr>
                        <m:t>=</m:t>
                      </m:r>
                      <m:nary>
                        <m:naryPr>
                          <m:chr m:val="∑"/>
                          <m:supHide m:val="on"/>
                          <m:ctrlPr>
                            <a:rPr lang="en-US" altLang="zh-TW" sz="2200" i="1">
                              <a:latin typeface="Cambria Math" panose="02040503050406030204" pitchFamily="18" charset="0"/>
                            </a:rPr>
                          </m:ctrlPr>
                        </m:naryPr>
                        <m:sub>
                          <m:r>
                            <m:rPr>
                              <m:brk m:alnAt="7"/>
                            </m:rPr>
                            <a:rPr lang="en-US" altLang="zh-TW" sz="2200" i="1">
                              <a:latin typeface="Cambria Math" panose="02040503050406030204" pitchFamily="18" charset="0"/>
                            </a:rPr>
                            <m:t>𝑖</m:t>
                          </m:r>
                        </m:sub>
                        <m:sup/>
                        <m:e>
                          <m:func>
                            <m:funcPr>
                              <m:ctrlPr>
                                <a:rPr lang="en-US" altLang="zh-TW" sz="2200" i="1">
                                  <a:latin typeface="Cambria Math" panose="02040503050406030204" pitchFamily="18" charset="0"/>
                                </a:rPr>
                              </m:ctrlPr>
                            </m:funcPr>
                            <m:fName>
                              <m:r>
                                <m:rPr>
                                  <m:sty m:val="p"/>
                                </m:rPr>
                                <a:rPr lang="en-US" altLang="zh-TW" sz="2200">
                                  <a:latin typeface="Cambria Math" panose="02040503050406030204" pitchFamily="18" charset="0"/>
                                </a:rPr>
                                <m:t>log</m:t>
                              </m:r>
                            </m:fName>
                            <m:e>
                              <m:nary>
                                <m:naryPr>
                                  <m:chr m:val="∑"/>
                                  <m:supHide m:val="on"/>
                                  <m:ctrlPr>
                                    <a:rPr lang="en-US" altLang="zh-TW" sz="2200" i="1">
                                      <a:latin typeface="Cambria Math" panose="02040503050406030204" pitchFamily="18" charset="0"/>
                                    </a:rPr>
                                  </m:ctrlPr>
                                </m:naryPr>
                                <m:sub>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sub>
                                <m:sup/>
                                <m:e>
                                  <m:sSub>
                                    <m:sSubPr>
                                      <m:ctrlPr>
                                        <a:rPr lang="en-US" altLang="zh-TW" sz="2200" i="1" smtClean="0">
                                          <a:latin typeface="Cambria Math" panose="02040503050406030204" pitchFamily="18" charset="0"/>
                                        </a:rPr>
                                      </m:ctrlPr>
                                    </m:sSubPr>
                                    <m:e>
                                      <m:r>
                                        <a:rPr lang="en-US" altLang="zh-TW" sz="2200" b="0" i="1" smtClean="0">
                                          <a:latin typeface="Cambria Math" panose="02040503050406030204" pitchFamily="18" charset="0"/>
                                        </a:rPr>
                                        <m:t>𝑄</m:t>
                                      </m:r>
                                    </m:e>
                                    <m:sub>
                                      <m:r>
                                        <a:rPr lang="en-US" altLang="zh-TW" sz="2200" b="0" i="1" smtClean="0">
                                          <a:latin typeface="Cambria Math" panose="02040503050406030204" pitchFamily="18" charset="0"/>
                                        </a:rPr>
                                        <m:t>𝑖</m:t>
                                      </m:r>
                                    </m:sub>
                                  </m:sSub>
                                  <m:r>
                                    <a:rPr lang="en-US" altLang="zh-TW" sz="2200" b="0" i="1" smtClean="0">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b="0" i="1" smtClean="0">
                                      <a:latin typeface="Cambria Math" panose="02040503050406030204" pitchFamily="18" charset="0"/>
                                    </a:rPr>
                                    <m:t>)</m:t>
                                  </m:r>
                                  <m:r>
                                    <a:rPr lang="en-US" altLang="zh-TW" sz="2200" i="1" smtClean="0">
                                      <a:latin typeface="Cambria Math" panose="02040503050406030204" pitchFamily="18" charset="0"/>
                                    </a:rPr>
                                    <m:t> </m:t>
                                  </m:r>
                                </m:e>
                              </m:nary>
                            </m:e>
                          </m:func>
                        </m:e>
                      </m:nary>
                      <m:f>
                        <m:fPr>
                          <m:ctrlPr>
                            <a:rPr lang="en-US" altLang="zh-TW" sz="2200" i="1" smtClean="0">
                              <a:latin typeface="Cambria Math" panose="02040503050406030204" pitchFamily="18" charset="0"/>
                            </a:rPr>
                          </m:ctrlPr>
                        </m:fPr>
                        <m:num>
                          <m:r>
                            <a:rPr lang="en-US" altLang="zh-TW" sz="2200" i="1">
                              <a:latin typeface="Cambria Math" panose="02040503050406030204" pitchFamily="18" charset="0"/>
                            </a:rPr>
                            <m:t>𝑝</m:t>
                          </m:r>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𝑥</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zh-TW" altLang="en-US" sz="2200" i="1">
                              <a:latin typeface="Cambria Math" panose="02040503050406030204" pitchFamily="18" charset="0"/>
                            </a:rPr>
                            <m:t>𝜃</m:t>
                          </m:r>
                          <m:r>
                            <a:rPr lang="en-US" altLang="zh-TW" sz="2200" i="1">
                              <a:latin typeface="Cambria Math" panose="02040503050406030204" pitchFamily="18" charset="0"/>
                            </a:rPr>
                            <m:t>)</m:t>
                          </m:r>
                        </m:num>
                        <m:den>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𝑄</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den>
                      </m:f>
                    </m:oMath>
                  </m:oMathPara>
                </a14:m>
                <a:endParaRPr lang="en-US" altLang="zh-TW" sz="22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200" i="1" smtClean="0">
                          <a:latin typeface="Cambria Math" panose="02040503050406030204" pitchFamily="18" charset="0"/>
                          <a:ea typeface="Cambria Math" panose="02040503050406030204" pitchFamily="18" charset="0"/>
                        </a:rPr>
                        <m:t>≥</m:t>
                      </m:r>
                      <m:nary>
                        <m:naryPr>
                          <m:chr m:val="∑"/>
                          <m:supHide m:val="on"/>
                          <m:ctrlPr>
                            <a:rPr lang="en-US" altLang="zh-TW" sz="2200" i="1" smtClean="0">
                              <a:latin typeface="Cambria Math" panose="02040503050406030204" pitchFamily="18" charset="0"/>
                              <a:ea typeface="Cambria Math" panose="02040503050406030204" pitchFamily="18" charset="0"/>
                            </a:rPr>
                          </m:ctrlPr>
                        </m:naryPr>
                        <m:sub>
                          <m:r>
                            <m:rPr>
                              <m:brk m:alnAt="7"/>
                            </m:rPr>
                            <a:rPr lang="en-US" altLang="zh-TW" sz="2200" b="0" i="1" smtClean="0">
                              <a:latin typeface="Cambria Math" panose="02040503050406030204" pitchFamily="18" charset="0"/>
                              <a:ea typeface="Cambria Math" panose="02040503050406030204" pitchFamily="18" charset="0"/>
                            </a:rPr>
                            <m:t>𝑖</m:t>
                          </m:r>
                        </m:sub>
                        <m:sup/>
                        <m:e>
                          <m:nary>
                            <m:naryPr>
                              <m:chr m:val="∑"/>
                              <m:supHide m:val="on"/>
                              <m:ctrlPr>
                                <a:rPr lang="en-US" altLang="zh-TW" sz="2200" i="1">
                                  <a:latin typeface="Cambria Math" panose="02040503050406030204" pitchFamily="18" charset="0"/>
                                </a:rPr>
                              </m:ctrlPr>
                            </m:naryPr>
                            <m:sub>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sub>
                            <m:sup/>
                            <m:e>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𝑄</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func>
                                <m:funcPr>
                                  <m:ctrlPr>
                                    <a:rPr lang="en-US" altLang="zh-TW" sz="2200" i="1" smtClean="0">
                                      <a:latin typeface="Cambria Math" panose="02040503050406030204" pitchFamily="18" charset="0"/>
                                    </a:rPr>
                                  </m:ctrlPr>
                                </m:funcPr>
                                <m:fName>
                                  <m:r>
                                    <m:rPr>
                                      <m:sty m:val="p"/>
                                    </m:rPr>
                                    <a:rPr lang="en-US" altLang="zh-TW" sz="2200" i="0" smtClean="0">
                                      <a:latin typeface="Cambria Math" panose="02040503050406030204" pitchFamily="18" charset="0"/>
                                    </a:rPr>
                                    <m:t>log</m:t>
                                  </m:r>
                                </m:fName>
                                <m:e>
                                  <m:f>
                                    <m:fPr>
                                      <m:ctrlPr>
                                        <a:rPr lang="en-US" altLang="zh-TW" sz="2200" i="1">
                                          <a:latin typeface="Cambria Math" panose="02040503050406030204" pitchFamily="18" charset="0"/>
                                        </a:rPr>
                                      </m:ctrlPr>
                                    </m:fPr>
                                    <m:num>
                                      <m:r>
                                        <a:rPr lang="en-US" altLang="zh-TW" sz="2200" i="1">
                                          <a:latin typeface="Cambria Math" panose="02040503050406030204" pitchFamily="18" charset="0"/>
                                        </a:rPr>
                                        <m:t>𝑝</m:t>
                                      </m:r>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𝑥</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zh-TW" altLang="en-US" sz="2200" i="1">
                                          <a:latin typeface="Cambria Math" panose="02040503050406030204" pitchFamily="18" charset="0"/>
                                        </a:rPr>
                                        <m:t>𝜃</m:t>
                                      </m:r>
                                      <m:r>
                                        <a:rPr lang="en-US" altLang="zh-TW" sz="2200" i="1">
                                          <a:latin typeface="Cambria Math" panose="02040503050406030204" pitchFamily="18" charset="0"/>
                                        </a:rPr>
                                        <m:t>)</m:t>
                                      </m:r>
                                    </m:num>
                                    <m:den>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𝑄</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den>
                                  </m:f>
                                </m:e>
                              </m:func>
                              <m:r>
                                <a:rPr lang="en-US" altLang="zh-TW" sz="2200" i="1">
                                  <a:latin typeface="Cambria Math" panose="02040503050406030204" pitchFamily="18" charset="0"/>
                                </a:rPr>
                                <m:t> </m:t>
                              </m:r>
                            </m:e>
                          </m:nary>
                        </m:e>
                      </m:nary>
                    </m:oMath>
                  </m:oMathPara>
                </a14:m>
                <a:endParaRPr lang="en-US" altLang="zh-TW" sz="2200" dirty="0"/>
              </a:p>
              <a:p>
                <a:pPr marL="0" indent="0">
                  <a:buNone/>
                </a:pPr>
                <a:endParaRPr lang="en-US" altLang="zh-TW" sz="2200" dirty="0"/>
              </a:p>
              <a:p>
                <a:pPr marL="0" indent="0">
                  <a:buNone/>
                </a:pPr>
                <a14:m>
                  <m:oMathPara xmlns:m="http://schemas.openxmlformats.org/officeDocument/2006/math">
                    <m:oMathParaPr>
                      <m:jc m:val="centerGroup"/>
                    </m:oMathParaPr>
                    <m:oMath xmlns:m="http://schemas.openxmlformats.org/officeDocument/2006/math">
                      <m:f>
                        <m:fPr>
                          <m:ctrlPr>
                            <a:rPr lang="en-US" altLang="zh-TW" sz="2200" i="1">
                              <a:latin typeface="Cambria Math" panose="02040503050406030204" pitchFamily="18" charset="0"/>
                            </a:rPr>
                          </m:ctrlPr>
                        </m:fPr>
                        <m:num>
                          <m:r>
                            <a:rPr lang="en-US" altLang="zh-TW" sz="2200" i="1">
                              <a:latin typeface="Cambria Math" panose="02040503050406030204" pitchFamily="18" charset="0"/>
                            </a:rPr>
                            <m:t>𝑝</m:t>
                          </m:r>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𝑥</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zh-TW" altLang="en-US" sz="2200" i="1">
                              <a:latin typeface="Cambria Math" panose="02040503050406030204" pitchFamily="18" charset="0"/>
                            </a:rPr>
                            <m:t>𝜃</m:t>
                          </m:r>
                          <m:r>
                            <a:rPr lang="en-US" altLang="zh-TW" sz="2200" i="1">
                              <a:latin typeface="Cambria Math" panose="02040503050406030204" pitchFamily="18" charset="0"/>
                            </a:rPr>
                            <m:t>)</m:t>
                          </m:r>
                        </m:num>
                        <m:den>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𝑄</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den>
                      </m:f>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oMath>
                  </m:oMathPara>
                </a14:m>
                <a:endParaRPr lang="en-US" altLang="zh-TW" sz="2200" dirty="0"/>
              </a:p>
              <a:p>
                <a:pPr marL="0" indent="0">
                  <a:buNone/>
                </a:pPr>
                <a:endParaRPr lang="en-US" altLang="zh-TW" sz="2200" dirty="0"/>
              </a:p>
              <a:p>
                <a:pPr marL="0" indent="0">
                  <a:buNone/>
                </a:pPr>
                <a14:m>
                  <m:oMathPara xmlns:m="http://schemas.openxmlformats.org/officeDocument/2006/math">
                    <m:oMathParaPr>
                      <m:jc m:val="centerGroup"/>
                    </m:oMathParaPr>
                    <m:oMath xmlns:m="http://schemas.openxmlformats.org/officeDocument/2006/math">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𝑄</m:t>
                          </m:r>
                        </m:e>
                        <m:sub>
                          <m:r>
                            <a:rPr lang="en-US" altLang="zh-TW" sz="2200" i="1">
                              <a:latin typeface="Cambria Math" panose="02040503050406030204" pitchFamily="18" charset="0"/>
                            </a:rPr>
                            <m:t>𝑖</m:t>
                          </m:r>
                        </m:sub>
                      </m:sSub>
                      <m:d>
                        <m:dPr>
                          <m:ctrlPr>
                            <a:rPr lang="en-US" altLang="zh-TW" sz="2200" i="1">
                              <a:latin typeface="Cambria Math" panose="02040503050406030204" pitchFamily="18" charset="0"/>
                            </a:rPr>
                          </m:ctrlPr>
                        </m:dPr>
                        <m:e>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e>
                      </m:d>
                      <m:r>
                        <a:rPr lang="en-US" altLang="zh-TW" sz="2200" b="0" i="1" smtClean="0">
                          <a:latin typeface="Cambria Math" panose="02040503050406030204" pitchFamily="18" charset="0"/>
                        </a:rPr>
                        <m:t>=</m:t>
                      </m:r>
                      <m:f>
                        <m:fPr>
                          <m:ctrlPr>
                            <a:rPr lang="en-US" altLang="zh-TW" sz="2200" b="0" i="1" smtClean="0">
                              <a:latin typeface="Cambria Math" panose="02040503050406030204" pitchFamily="18" charset="0"/>
                            </a:rPr>
                          </m:ctrlPr>
                        </m:fPr>
                        <m:num>
                          <m:r>
                            <a:rPr lang="en-US" altLang="zh-TW" sz="2200" i="1">
                              <a:latin typeface="Cambria Math" panose="02040503050406030204" pitchFamily="18" charset="0"/>
                            </a:rPr>
                            <m:t>𝑝</m:t>
                          </m:r>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𝑥</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zh-TW" altLang="en-US" sz="2200" i="1">
                              <a:latin typeface="Cambria Math" panose="02040503050406030204" pitchFamily="18" charset="0"/>
                            </a:rPr>
                            <m:t>𝜃</m:t>
                          </m:r>
                          <m:r>
                            <a:rPr lang="en-US" altLang="zh-TW" sz="2200" i="1">
                              <a:latin typeface="Cambria Math" panose="02040503050406030204" pitchFamily="18" charset="0"/>
                            </a:rPr>
                            <m:t>)</m:t>
                          </m:r>
                        </m:num>
                        <m:den>
                          <m:nary>
                            <m:naryPr>
                              <m:chr m:val="∑"/>
                              <m:supHide m:val="on"/>
                              <m:ctrlPr>
                                <a:rPr lang="en-US" altLang="zh-TW" sz="2200" b="0" i="1" smtClean="0">
                                  <a:latin typeface="Cambria Math" panose="02040503050406030204" pitchFamily="18" charset="0"/>
                                </a:rPr>
                              </m:ctrlPr>
                            </m:naryPr>
                            <m:sub>
                              <m:r>
                                <m:rPr>
                                  <m:brk m:alnAt="7"/>
                                </m:rPr>
                                <a:rPr lang="en-US" altLang="zh-TW" sz="2200" b="0" i="1" smtClean="0">
                                  <a:latin typeface="Cambria Math" panose="02040503050406030204" pitchFamily="18" charset="0"/>
                                </a:rPr>
                                <m:t>𝑧</m:t>
                              </m:r>
                            </m:sub>
                            <m:sup/>
                            <m:e>
                              <m:r>
                                <a:rPr lang="en-US" altLang="zh-TW" sz="2200" i="1">
                                  <a:latin typeface="Cambria Math" panose="02040503050406030204" pitchFamily="18" charset="0"/>
                                </a:rPr>
                                <m:t>𝑝</m:t>
                              </m:r>
                              <m:r>
                                <a:rPr lang="en-US" altLang="zh-TW" sz="2200" i="1">
                                  <a:latin typeface="Cambria Math" panose="02040503050406030204" pitchFamily="18" charset="0"/>
                                </a:rPr>
                                <m:t>(</m:t>
                              </m:r>
                              <m:sSub>
                                <m:sSubPr>
                                  <m:ctrlPr>
                                    <a:rPr lang="en-US" altLang="zh-TW" sz="2200" i="1" smtClean="0">
                                      <a:latin typeface="Cambria Math" panose="02040503050406030204" pitchFamily="18" charset="0"/>
                                    </a:rPr>
                                  </m:ctrlPr>
                                </m:sSubPr>
                                <m:e>
                                  <m:r>
                                    <a:rPr lang="en-US" altLang="zh-TW" sz="2200" b="0" i="1" smtClean="0">
                                      <a:latin typeface="Cambria Math" panose="02040503050406030204" pitchFamily="18" charset="0"/>
                                    </a:rPr>
                                    <m:t>𝑥</m:t>
                                  </m:r>
                                </m:e>
                                <m:sub>
                                  <m:r>
                                    <a:rPr lang="en-US" altLang="zh-TW" sz="2200" b="0" i="1" smtClean="0">
                                      <a:latin typeface="Cambria Math" panose="02040503050406030204" pitchFamily="18" charset="0"/>
                                    </a:rPr>
                                    <m:t>𝑖</m:t>
                                  </m:r>
                                </m:sub>
                              </m:sSub>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𝑧</m:t>
                              </m:r>
                              <m:r>
                                <a:rPr lang="en-US" altLang="zh-TW" sz="2200" i="1">
                                  <a:latin typeface="Cambria Math" panose="02040503050406030204" pitchFamily="18" charset="0"/>
                                </a:rPr>
                                <m:t>;</m:t>
                              </m:r>
                              <m:r>
                                <a:rPr lang="zh-TW" altLang="en-US" sz="2200" i="1">
                                  <a:latin typeface="Cambria Math" panose="02040503050406030204" pitchFamily="18" charset="0"/>
                                </a:rPr>
                                <m:t>𝜃</m:t>
                              </m:r>
                              <m:r>
                                <a:rPr lang="en-US" altLang="zh-TW" sz="2200" i="1">
                                  <a:latin typeface="Cambria Math" panose="02040503050406030204" pitchFamily="18" charset="0"/>
                                </a:rPr>
                                <m:t>)</m:t>
                              </m:r>
                            </m:e>
                          </m:nary>
                        </m:den>
                      </m:f>
                      <m:r>
                        <a:rPr lang="en-US" altLang="zh-TW" sz="2200" b="0" i="1" smtClean="0">
                          <a:latin typeface="Cambria Math" panose="02040503050406030204" pitchFamily="18" charset="0"/>
                        </a:rPr>
                        <m:t>=</m:t>
                      </m:r>
                      <m:f>
                        <m:fPr>
                          <m:ctrlPr>
                            <a:rPr lang="en-US" altLang="zh-TW" sz="2200" i="1">
                              <a:latin typeface="Cambria Math" panose="02040503050406030204" pitchFamily="18" charset="0"/>
                            </a:rPr>
                          </m:ctrlPr>
                        </m:fPr>
                        <m:num>
                          <m:r>
                            <a:rPr lang="en-US" altLang="zh-TW" sz="2200" i="1">
                              <a:latin typeface="Cambria Math" panose="02040503050406030204" pitchFamily="18" charset="0"/>
                            </a:rPr>
                            <m:t>𝑝</m:t>
                          </m:r>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𝑥</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r>
                            <a:rPr lang="zh-TW" altLang="en-US" sz="2200" i="1">
                              <a:latin typeface="Cambria Math" panose="02040503050406030204" pitchFamily="18" charset="0"/>
                            </a:rPr>
                            <m:t>𝜃</m:t>
                          </m:r>
                          <m:r>
                            <a:rPr lang="en-US" altLang="zh-TW" sz="2200" i="1">
                              <a:latin typeface="Cambria Math" panose="02040503050406030204" pitchFamily="18" charset="0"/>
                            </a:rPr>
                            <m:t>)</m:t>
                          </m:r>
                        </m:num>
                        <m:den>
                          <m:r>
                            <a:rPr lang="en-US" altLang="zh-TW" sz="2200" i="1">
                              <a:latin typeface="Cambria Math" panose="02040503050406030204" pitchFamily="18" charset="0"/>
                            </a:rPr>
                            <m:t>𝑝</m:t>
                          </m:r>
                          <m:r>
                            <a:rPr lang="en-US" altLang="zh-TW" sz="2200" i="1">
                              <a:latin typeface="Cambria Math" panose="02040503050406030204" pitchFamily="18" charset="0"/>
                            </a:rPr>
                            <m:t>(</m:t>
                          </m:r>
                          <m:sSub>
                            <m:sSubPr>
                              <m:ctrlPr>
                                <a:rPr lang="en-US" altLang="zh-TW" sz="2200" i="1" smtClean="0">
                                  <a:latin typeface="Cambria Math" panose="02040503050406030204" pitchFamily="18" charset="0"/>
                                </a:rPr>
                              </m:ctrlPr>
                            </m:sSubPr>
                            <m:e>
                              <m:r>
                                <a:rPr lang="en-US" altLang="zh-TW" sz="2200" b="0" i="1" smtClean="0">
                                  <a:latin typeface="Cambria Math" panose="02040503050406030204" pitchFamily="18" charset="0"/>
                                </a:rPr>
                                <m:t>𝑥</m:t>
                              </m:r>
                            </m:e>
                            <m:sub>
                              <m:r>
                                <a:rPr lang="en-US" altLang="zh-TW" sz="2200" b="0" i="1" smtClean="0">
                                  <a:latin typeface="Cambria Math" panose="02040503050406030204" pitchFamily="18" charset="0"/>
                                </a:rPr>
                                <m:t>𝑖</m:t>
                              </m:r>
                            </m:sub>
                          </m:sSub>
                          <m:r>
                            <a:rPr lang="en-US" altLang="zh-TW" sz="2200" i="1">
                              <a:latin typeface="Cambria Math" panose="02040503050406030204" pitchFamily="18" charset="0"/>
                            </a:rPr>
                            <m:t>;</m:t>
                          </m:r>
                          <m:r>
                            <a:rPr lang="zh-TW" altLang="en-US" sz="2200" i="1">
                              <a:latin typeface="Cambria Math" panose="02040503050406030204" pitchFamily="18" charset="0"/>
                            </a:rPr>
                            <m:t>𝜃</m:t>
                          </m:r>
                          <m:r>
                            <a:rPr lang="en-US" altLang="zh-TW" sz="2200" i="1">
                              <a:latin typeface="Cambria Math" panose="02040503050406030204" pitchFamily="18" charset="0"/>
                            </a:rPr>
                            <m:t>)</m:t>
                          </m:r>
                        </m:den>
                      </m:f>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𝑝</m:t>
                      </m:r>
                      <m:r>
                        <a:rPr lang="en-US" altLang="zh-TW" sz="2200" b="0" i="1" smtClean="0">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𝑧</m:t>
                          </m:r>
                        </m:e>
                        <m:sub>
                          <m:r>
                            <a:rPr lang="en-US" altLang="zh-TW" sz="2200" i="1">
                              <a:latin typeface="Cambria Math" panose="02040503050406030204" pitchFamily="18" charset="0"/>
                            </a:rPr>
                            <m:t>𝑖</m:t>
                          </m:r>
                        </m:sub>
                      </m:sSub>
                      <m:r>
                        <a:rPr lang="en-US" altLang="zh-TW" sz="2200" b="0" i="1" smtClean="0">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b="0" i="1" smtClean="0">
                              <a:latin typeface="Cambria Math" panose="02040503050406030204" pitchFamily="18" charset="0"/>
                            </a:rPr>
                            <m:t>𝑥</m:t>
                          </m:r>
                        </m:e>
                        <m:sub>
                          <m:r>
                            <a:rPr lang="en-US" altLang="zh-TW" sz="2200" i="1">
                              <a:latin typeface="Cambria Math" panose="02040503050406030204" pitchFamily="18" charset="0"/>
                            </a:rPr>
                            <m:t>𝑖</m:t>
                          </m:r>
                        </m:sub>
                      </m:sSub>
                      <m:r>
                        <a:rPr lang="en-US" altLang="zh-TW" sz="2200" b="0" i="1" smtClean="0">
                          <a:latin typeface="Cambria Math" panose="02040503050406030204" pitchFamily="18" charset="0"/>
                        </a:rPr>
                        <m:t>;</m:t>
                      </m:r>
                      <m:r>
                        <a:rPr lang="zh-TW" altLang="en-US" sz="2200" i="1">
                          <a:latin typeface="Cambria Math" panose="02040503050406030204" pitchFamily="18" charset="0"/>
                        </a:rPr>
                        <m:t>𝜃</m:t>
                      </m:r>
                      <m:r>
                        <a:rPr lang="en-US" altLang="zh-TW" sz="2200" b="0" i="1" smtClean="0">
                          <a:latin typeface="Cambria Math" panose="02040503050406030204" pitchFamily="18" charset="0"/>
                        </a:rPr>
                        <m:t>)</m:t>
                      </m:r>
                    </m:oMath>
                  </m:oMathPara>
                </a14:m>
                <a:endParaRPr lang="en-US" altLang="zh-TW" sz="2200" dirty="0"/>
              </a:p>
              <a:p>
                <a:pPr marL="0" indent="0">
                  <a:buNone/>
                </a:pPr>
                <a:endParaRPr lang="en-US" altLang="zh-TW" sz="2200"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6278488" cy="4937760"/>
              </a:xfrm>
              <a:blipFill>
                <a:blip r:embed="rId3"/>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30</a:t>
            </a:fld>
            <a:endParaRPr lang="zh-TW" altLang="en-US" dirty="0"/>
          </a:p>
        </p:txBody>
      </p:sp>
      <p:pic>
        <p:nvPicPr>
          <p:cNvPr id="10" name="圖片 9"/>
          <p:cNvPicPr>
            <a:picLocks noChangeAspect="1"/>
          </p:cNvPicPr>
          <p:nvPr/>
        </p:nvPicPr>
        <p:blipFill>
          <a:blip r:embed="rId4"/>
          <a:stretch>
            <a:fillRect/>
          </a:stretch>
        </p:blipFill>
        <p:spPr>
          <a:xfrm>
            <a:off x="7176120" y="2499862"/>
            <a:ext cx="4502511" cy="3647435"/>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7176120" y="1628800"/>
                <a:ext cx="4736681" cy="676724"/>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𝑓</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𝐸</m:t>
                          </m:r>
                        </m:e>
                        <m:sub>
                          <m:sSub>
                            <m:sSubPr>
                              <m:ctrlPr>
                                <a:rPr lang="en-US" altLang="zh-TW" i="1">
                                  <a:latin typeface="Cambria Math" panose="02040503050406030204" pitchFamily="18" charset="0"/>
                                </a:rPr>
                              </m:ctrlPr>
                            </m:sSubPr>
                            <m:e>
                              <m:r>
                                <a:rPr lang="en-US" altLang="zh-TW" i="1">
                                  <a:latin typeface="Cambria Math" panose="02040503050406030204" pitchFamily="18" charset="0"/>
                                </a:rPr>
                                <m:t>𝑧</m:t>
                              </m:r>
                            </m:e>
                            <m:sub>
                              <m:r>
                                <a:rPr lang="en-US" altLang="zh-TW" i="1">
                                  <a:latin typeface="Cambria Math" panose="02040503050406030204" pitchFamily="18" charset="0"/>
                                </a:rPr>
                                <m:t>𝑖</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𝑄</m:t>
                              </m:r>
                            </m:e>
                            <m:sub>
                              <m:r>
                                <a:rPr lang="en-US" altLang="zh-TW" i="1">
                                  <a:latin typeface="Cambria Math" panose="02040503050406030204" pitchFamily="18" charset="0"/>
                                  <a:ea typeface="Cambria Math" panose="02040503050406030204" pitchFamily="18" charset="0"/>
                                </a:rPr>
                                <m:t>𝑖</m:t>
                              </m:r>
                            </m:sub>
                          </m:sSub>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𝑝</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r>
                                    <a:rPr lang="en-US" altLang="zh-TW" i="1">
                                      <a:latin typeface="Cambria Math" panose="02040503050406030204" pitchFamily="18" charset="0"/>
                                    </a:rPr>
                                    <m:t>,</m:t>
                                  </m:r>
                                  <m:r>
                                    <a:rPr lang="en-US" altLang="zh-TW" i="1">
                                      <a:latin typeface="Cambria Math" panose="02040503050406030204" pitchFamily="18" charset="0"/>
                                    </a:rPr>
                                    <m:t>𝑧</m:t>
                                  </m:r>
                                </m:e>
                                <m:sub>
                                  <m:r>
                                    <a:rPr lang="en-US" altLang="zh-TW" i="1">
                                      <a:latin typeface="Cambria Math" panose="02040503050406030204" pitchFamily="18" charset="0"/>
                                    </a:rPr>
                                    <m:t>𝑖</m:t>
                                  </m:r>
                                </m:sub>
                              </m:sSub>
                              <m:r>
                                <a:rPr lang="en-US" altLang="zh-TW" i="1">
                                  <a:latin typeface="Cambria Math" panose="02040503050406030204" pitchFamily="18" charset="0"/>
                                </a:rPr>
                                <m:t>;</m:t>
                              </m:r>
                              <m:r>
                                <a:rPr lang="zh-TW" altLang="en-US" i="1">
                                  <a:latin typeface="Cambria Math" panose="02040503050406030204" pitchFamily="18" charset="0"/>
                                </a:rPr>
                                <m:t>𝜃</m:t>
                              </m:r>
                            </m:e>
                          </m:d>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𝑄</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𝑧</m:t>
                                  </m:r>
                                </m:e>
                                <m:sub>
                                  <m:r>
                                    <a:rPr lang="en-US" altLang="zh-TW" i="1">
                                      <a:latin typeface="Cambria Math" panose="02040503050406030204" pitchFamily="18" charset="0"/>
                                    </a:rPr>
                                    <m:t>𝑖</m:t>
                                  </m:r>
                                </m:sub>
                              </m:sSub>
                            </m:e>
                          </m:d>
                        </m:den>
                      </m:f>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𝐸</m:t>
                          </m:r>
                        </m:e>
                        <m:sub>
                          <m:sSub>
                            <m:sSubPr>
                              <m:ctrlPr>
                                <a:rPr lang="en-US" altLang="zh-TW" i="1">
                                  <a:latin typeface="Cambria Math" panose="02040503050406030204" pitchFamily="18" charset="0"/>
                                </a:rPr>
                              </m:ctrlPr>
                            </m:sSubPr>
                            <m:e>
                              <m:r>
                                <a:rPr lang="en-US" altLang="zh-TW" i="1">
                                  <a:latin typeface="Cambria Math" panose="02040503050406030204" pitchFamily="18" charset="0"/>
                                </a:rPr>
                                <m:t>𝑧</m:t>
                              </m:r>
                            </m:e>
                            <m:sub>
                              <m:r>
                                <a:rPr lang="en-US" altLang="zh-TW" i="1">
                                  <a:latin typeface="Cambria Math" panose="02040503050406030204" pitchFamily="18" charset="0"/>
                                </a:rPr>
                                <m:t>𝑖</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𝑄</m:t>
                              </m:r>
                            </m:e>
                            <m:sub>
                              <m:r>
                                <a:rPr lang="en-US" altLang="zh-TW" i="1">
                                  <a:latin typeface="Cambria Math" panose="02040503050406030204" pitchFamily="18" charset="0"/>
                                  <a:ea typeface="Cambria Math" panose="02040503050406030204" pitchFamily="18" charset="0"/>
                                </a:rPr>
                                <m:t>𝑖</m:t>
                              </m:r>
                            </m:sub>
                          </m:sSub>
                        </m:sub>
                      </m:sSub>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𝑓</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𝑝</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r>
                                    <a:rPr lang="en-US" altLang="zh-TW" i="1">
                                      <a:latin typeface="Cambria Math" panose="02040503050406030204" pitchFamily="18" charset="0"/>
                                    </a:rPr>
                                    <m:t>,</m:t>
                                  </m:r>
                                  <m:r>
                                    <a:rPr lang="en-US" altLang="zh-TW" i="1">
                                      <a:latin typeface="Cambria Math" panose="02040503050406030204" pitchFamily="18" charset="0"/>
                                    </a:rPr>
                                    <m:t>𝑧</m:t>
                                  </m:r>
                                </m:e>
                                <m:sub>
                                  <m:r>
                                    <a:rPr lang="en-US" altLang="zh-TW" i="1">
                                      <a:latin typeface="Cambria Math" panose="02040503050406030204" pitchFamily="18" charset="0"/>
                                    </a:rPr>
                                    <m:t>𝑖</m:t>
                                  </m:r>
                                </m:sub>
                              </m:sSub>
                              <m:r>
                                <a:rPr lang="en-US" altLang="zh-TW" i="1">
                                  <a:latin typeface="Cambria Math" panose="02040503050406030204" pitchFamily="18" charset="0"/>
                                </a:rPr>
                                <m:t>;</m:t>
                              </m:r>
                              <m:r>
                                <a:rPr lang="zh-TW" altLang="en-US" i="1">
                                  <a:latin typeface="Cambria Math" panose="02040503050406030204" pitchFamily="18" charset="0"/>
                                </a:rPr>
                                <m:t>𝜃</m:t>
                              </m:r>
                            </m:e>
                          </m:d>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𝑄</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𝑧</m:t>
                                  </m:r>
                                </m:e>
                                <m:sub>
                                  <m:r>
                                    <a:rPr lang="en-US" altLang="zh-TW" i="1">
                                      <a:latin typeface="Cambria Math" panose="02040503050406030204" pitchFamily="18" charset="0"/>
                                    </a:rPr>
                                    <m:t>𝑖</m:t>
                                  </m:r>
                                </m:sub>
                              </m:sSub>
                            </m:e>
                          </m:d>
                        </m:den>
                      </m:f>
                      <m:r>
                        <a:rPr lang="en-US" altLang="zh-TW" i="1">
                          <a:latin typeface="Cambria Math" panose="02040503050406030204" pitchFamily="18" charset="0"/>
                          <a:ea typeface="Cambria Math" panose="02040503050406030204" pitchFamily="18" charset="0"/>
                        </a:rPr>
                        <m:t>)]</m:t>
                      </m:r>
                    </m:oMath>
                  </m:oMathPara>
                </a14:m>
                <a:endParaRPr lang="zh-TW"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7176120" y="1628800"/>
                <a:ext cx="4736681" cy="676724"/>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05206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Expectation-Maximization </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pPr marL="0" indent="0">
                  <a:buNone/>
                </a:pPr>
                <a:r>
                  <a:rPr lang="en-US" altLang="zh-TW" sz="2400" dirty="0">
                    <a:latin typeface="Times New Roman" panose="02020603050405020304" pitchFamily="18" charset="0"/>
                    <a:cs typeface="Times New Roman" panose="02020603050405020304" pitchFamily="18" charset="0"/>
                  </a:rPr>
                  <a:t>(E-step) For each </a:t>
                </a:r>
                <a14:m>
                  <m:oMath xmlns:m="http://schemas.openxmlformats.org/officeDocument/2006/math">
                    <m:r>
                      <a:rPr lang="en-US" altLang="zh-TW" sz="2400" i="1" dirty="0" smtClean="0">
                        <a:latin typeface="Cambria Math" panose="02040503050406030204" pitchFamily="18" charset="0"/>
                      </a:rPr>
                      <m:t>𝑖</m:t>
                    </m:r>
                  </m:oMath>
                </a14:m>
                <a:r>
                  <a:rPr lang="en-US" altLang="zh-TW" sz="2400" dirty="0">
                    <a:latin typeface="Times New Roman" panose="02020603050405020304" pitchFamily="18" charset="0"/>
                    <a:cs typeface="Times New Roman" panose="02020603050405020304" pitchFamily="18" charset="0"/>
                  </a:rPr>
                  <a:t>, set </a:t>
                </a:r>
              </a:p>
              <a:p>
                <a:pPr marL="0" indent="0">
                  <a:buNone/>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𝑄</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e>
                      </m:d>
                      <m:r>
                        <a:rPr lang="en-US" altLang="zh-TW" sz="2400" i="1">
                          <a:latin typeface="Cambria Math" panose="02040503050406030204" pitchFamily="18" charset="0"/>
                        </a:rPr>
                        <m:t>=</m:t>
                      </m:r>
                      <m:r>
                        <a:rPr lang="en-US" altLang="zh-TW" sz="2400" i="1">
                          <a:latin typeface="Cambria Math" panose="02040503050406030204" pitchFamily="18" charset="0"/>
                        </a:rPr>
                        <m:t>𝑝</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zh-TW" altLang="en-US" sz="2400" i="1">
                          <a:latin typeface="Cambria Math" panose="02040503050406030204" pitchFamily="18" charset="0"/>
                        </a:rPr>
                        <m:t>𝜃</m:t>
                      </m:r>
                      <m:r>
                        <a:rPr lang="en-US" altLang="zh-TW" sz="2400" i="1">
                          <a:latin typeface="Cambria Math" panose="02040503050406030204" pitchFamily="18" charset="0"/>
                        </a:rPr>
                        <m:t>)</m:t>
                      </m:r>
                    </m:oMath>
                  </m:oMathPara>
                </a14:m>
                <a:endParaRPr lang="en-US" altLang="zh-TW" sz="2400" dirty="0">
                  <a:latin typeface="Times New Roman" panose="02020603050405020304" pitchFamily="18" charset="0"/>
                  <a:cs typeface="Times New Roman" panose="02020603050405020304" pitchFamily="18" charset="0"/>
                </a:endParaRPr>
              </a:p>
              <a:p>
                <a:pPr marL="0" indent="0">
                  <a:buNone/>
                </a:pPr>
                <a:r>
                  <a:rPr lang="en-US" altLang="zh-TW" sz="2400" dirty="0">
                    <a:latin typeface="Times New Roman" panose="02020603050405020304" pitchFamily="18" charset="0"/>
                    <a:cs typeface="Times New Roman" panose="02020603050405020304" pitchFamily="18" charset="0"/>
                  </a:rPr>
                  <a:t>(M-step) Set</a:t>
                </a:r>
              </a:p>
              <a:p>
                <a:pPr marL="0" indent="0">
                  <a:buNone/>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𝜃</m:t>
                      </m:r>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arg</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i="1">
                                  <a:latin typeface="Cambria Math" panose="02040503050406030204" pitchFamily="18" charset="0"/>
                                </a:rPr>
                                <m:t>𝜃</m:t>
                              </m:r>
                            </m:lim>
                          </m:limLow>
                        </m:fName>
                        <m:e>
                          <m:nary>
                            <m:naryPr>
                              <m:chr m:val="∑"/>
                              <m:supHide m:val="on"/>
                              <m:ctrlPr>
                                <a:rPr lang="en-US" altLang="zh-TW" sz="2400" i="1">
                                  <a:latin typeface="Cambria Math" panose="02040503050406030204" pitchFamily="18" charset="0"/>
                                  <a:ea typeface="Cambria Math" panose="02040503050406030204" pitchFamily="18" charset="0"/>
                                </a:rPr>
                              </m:ctrlPr>
                            </m:naryPr>
                            <m:sub>
                              <m:r>
                                <m:rPr>
                                  <m:brk m:alnAt="7"/>
                                </m:rPr>
                                <a:rPr lang="en-US" altLang="zh-TW" sz="2400" i="1">
                                  <a:latin typeface="Cambria Math" panose="02040503050406030204" pitchFamily="18" charset="0"/>
                                  <a:ea typeface="Cambria Math" panose="02040503050406030204" pitchFamily="18" charset="0"/>
                                </a:rPr>
                                <m:t>𝑖</m:t>
                              </m:r>
                            </m:sub>
                            <m:sup/>
                            <m:e>
                              <m:nary>
                                <m:naryPr>
                                  <m:chr m:val="∑"/>
                                  <m:supHide m:val="on"/>
                                  <m:ctrlPr>
                                    <a:rPr lang="en-US" altLang="zh-TW" sz="2400" i="1">
                                      <a:latin typeface="Cambria Math" panose="02040503050406030204" pitchFamily="18" charset="0"/>
                                    </a:rPr>
                                  </m:ctrlPr>
                                </m:naryPr>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𝑄</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func>
                                    <m:funcPr>
                                      <m:ctrlPr>
                                        <a:rPr lang="en-US" altLang="zh-TW" sz="2400" i="1">
                                          <a:latin typeface="Cambria Math" panose="02040503050406030204" pitchFamily="18" charset="0"/>
                                        </a:rPr>
                                      </m:ctrlPr>
                                    </m:funcPr>
                                    <m:fName>
                                      <m:r>
                                        <m:rPr>
                                          <m:sty m:val="p"/>
                                        </m:rPr>
                                        <a:rPr lang="en-US" altLang="zh-TW" sz="2400">
                                          <a:latin typeface="Cambria Math" panose="02040503050406030204" pitchFamily="18" charset="0"/>
                                        </a:rPr>
                                        <m:t>log</m:t>
                                      </m:r>
                                    </m:fNa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zh-TW" altLang="en-US" sz="2400" i="1">
                                              <a:latin typeface="Cambria Math" panose="02040503050406030204" pitchFamily="18" charset="0"/>
                                            </a:rPr>
                                            <m:t>𝜃</m:t>
                                          </m:r>
                                          <m:r>
                                            <a:rPr lang="en-US" altLang="zh-TW" sz="2400" i="1">
                                              <a:latin typeface="Cambria Math" panose="02040503050406030204" pitchFamily="18" charset="0"/>
                                            </a:rPr>
                                            <m:t>)</m:t>
                                          </m:r>
                                        </m:num>
                                        <m:den>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𝑄</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den>
                                      </m:f>
                                    </m:e>
                                  </m:func>
                                  <m:r>
                                    <a:rPr lang="en-US" altLang="zh-TW" sz="2400" i="1">
                                      <a:latin typeface="Cambria Math" panose="02040503050406030204" pitchFamily="18" charset="0"/>
                                    </a:rPr>
                                    <m:t> </m:t>
                                  </m:r>
                                </m:e>
                              </m:nary>
                            </m:e>
                          </m:nary>
                        </m:e>
                      </m:func>
                    </m:oMath>
                  </m:oMathPara>
                </a14:m>
                <a:endParaRPr lang="en-US" altLang="zh-TW" sz="2400" dirty="0">
                  <a:latin typeface="Times New Roman" panose="02020603050405020304" pitchFamily="18" charset="0"/>
                  <a:cs typeface="Times New Roman" panose="02020603050405020304" pitchFamily="18" charset="0"/>
                </a:endParaRPr>
              </a:p>
              <a:p>
                <a:pPr marL="0" indent="0">
                  <a:buNone/>
                </a:pPr>
                <a:endParaRPr lang="en-US" altLang="zh-TW"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𝑙</m:t>
                      </m:r>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nary>
                        <m:naryPr>
                          <m:chr m:val="∑"/>
                          <m:supHide m:val="on"/>
                          <m:ctrlPr>
                            <a:rPr lang="en-US" altLang="zh-TW" sz="2400" i="1">
                              <a:latin typeface="Cambria Math" panose="02040503050406030204" pitchFamily="18" charset="0"/>
                              <a:ea typeface="Cambria Math" panose="02040503050406030204" pitchFamily="18" charset="0"/>
                            </a:rPr>
                          </m:ctrlPr>
                        </m:naryPr>
                        <m:sub>
                          <m:r>
                            <m:rPr>
                              <m:brk m:alnAt="7"/>
                            </m:rPr>
                            <a:rPr lang="en-US" altLang="zh-TW" sz="2400" i="1">
                              <a:latin typeface="Cambria Math" panose="02040503050406030204" pitchFamily="18" charset="0"/>
                              <a:ea typeface="Cambria Math" panose="02040503050406030204" pitchFamily="18" charset="0"/>
                            </a:rPr>
                            <m:t>𝑖</m:t>
                          </m:r>
                        </m:sub>
                        <m:sup/>
                        <m:e>
                          <m:nary>
                            <m:naryPr>
                              <m:chr m:val="∑"/>
                              <m:supHide m:val="on"/>
                              <m:ctrlPr>
                                <a:rPr lang="en-US" altLang="zh-TW" sz="2400" i="1">
                                  <a:latin typeface="Cambria Math" panose="02040503050406030204" pitchFamily="18" charset="0"/>
                                </a:rPr>
                              </m:ctrlPr>
                            </m:naryPr>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𝑄</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func>
                                <m:funcPr>
                                  <m:ctrlPr>
                                    <a:rPr lang="en-US" altLang="zh-TW" sz="2400" i="1">
                                      <a:latin typeface="Cambria Math" panose="02040503050406030204" pitchFamily="18" charset="0"/>
                                    </a:rPr>
                                  </m:ctrlPr>
                                </m:funcPr>
                                <m:fName>
                                  <m:r>
                                    <m:rPr>
                                      <m:sty m:val="p"/>
                                    </m:rPr>
                                    <a:rPr lang="en-US" altLang="zh-TW" sz="2400">
                                      <a:latin typeface="Cambria Math" panose="02040503050406030204" pitchFamily="18" charset="0"/>
                                    </a:rPr>
                                    <m:t>log</m:t>
                                  </m:r>
                                </m:fNa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m:t>
                                          </m:r>
                                          <m:r>
                                            <a:rPr lang="en-US" altLang="zh-TW" sz="2400" i="1">
                                              <a:latin typeface="Cambria Math" panose="02040503050406030204" pitchFamily="18" charset="0"/>
                                            </a:rPr>
                                            <m:t>𝑡</m:t>
                                          </m:r>
                                          <m:r>
                                            <a:rPr lang="en-US" altLang="zh-TW" sz="2400" i="1">
                                              <a:latin typeface="Cambria Math" panose="02040503050406030204" pitchFamily="18" charset="0"/>
                                            </a:rPr>
                                            <m:t>+1)</m:t>
                                          </m:r>
                                        </m:sup>
                                      </m:sSup>
                                      <m:r>
                                        <a:rPr lang="en-US" altLang="zh-TW" sz="2400" i="1">
                                          <a:latin typeface="Cambria Math" panose="02040503050406030204" pitchFamily="18" charset="0"/>
                                        </a:rPr>
                                        <m:t>)</m:t>
                                      </m:r>
                                    </m:num>
                                    <m:den>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𝑄</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den>
                                  </m:f>
                                </m:e>
                              </m:func>
                              <m:r>
                                <a:rPr lang="en-US" altLang="zh-TW" sz="2400" i="1">
                                  <a:latin typeface="Cambria Math" panose="02040503050406030204" pitchFamily="18" charset="0"/>
                                </a:rPr>
                                <m:t> </m:t>
                              </m:r>
                            </m:e>
                          </m:nary>
                        </m:e>
                      </m:nary>
                      <m:r>
                        <a:rPr lang="en-US" altLang="zh-TW" sz="2400" i="1">
                          <a:latin typeface="Cambria Math" panose="02040503050406030204" pitchFamily="18" charset="0"/>
                          <a:ea typeface="Cambria Math" panose="02040503050406030204" pitchFamily="18" charset="0"/>
                        </a:rPr>
                        <m:t>≥</m:t>
                      </m:r>
                      <m:nary>
                        <m:naryPr>
                          <m:chr m:val="∑"/>
                          <m:supHide m:val="on"/>
                          <m:ctrlPr>
                            <a:rPr lang="en-US" altLang="zh-TW" sz="2400" i="1">
                              <a:latin typeface="Cambria Math" panose="02040503050406030204" pitchFamily="18" charset="0"/>
                              <a:ea typeface="Cambria Math" panose="02040503050406030204" pitchFamily="18" charset="0"/>
                            </a:rPr>
                          </m:ctrlPr>
                        </m:naryPr>
                        <m:sub>
                          <m:r>
                            <m:rPr>
                              <m:brk m:alnAt="7"/>
                            </m:rPr>
                            <a:rPr lang="en-US" altLang="zh-TW" sz="2400" i="1">
                              <a:latin typeface="Cambria Math" panose="02040503050406030204" pitchFamily="18" charset="0"/>
                              <a:ea typeface="Cambria Math" panose="02040503050406030204" pitchFamily="18" charset="0"/>
                            </a:rPr>
                            <m:t>𝑖</m:t>
                          </m:r>
                        </m:sub>
                        <m:sup/>
                        <m:e>
                          <m:nary>
                            <m:naryPr>
                              <m:chr m:val="∑"/>
                              <m:supHide m:val="on"/>
                              <m:ctrlPr>
                                <a:rPr lang="en-US" altLang="zh-TW" sz="2400" i="1">
                                  <a:latin typeface="Cambria Math" panose="02040503050406030204" pitchFamily="18" charset="0"/>
                                </a:rPr>
                              </m:ctrlPr>
                            </m:naryPr>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𝑄</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func>
                                <m:funcPr>
                                  <m:ctrlPr>
                                    <a:rPr lang="en-US" altLang="zh-TW" sz="2400" i="1">
                                      <a:latin typeface="Cambria Math" panose="02040503050406030204" pitchFamily="18" charset="0"/>
                                    </a:rPr>
                                  </m:ctrlPr>
                                </m:funcPr>
                                <m:fName>
                                  <m:r>
                                    <m:rPr>
                                      <m:sty m:val="p"/>
                                    </m:rPr>
                                    <a:rPr lang="en-US" altLang="zh-TW" sz="2400">
                                      <a:latin typeface="Cambria Math" panose="02040503050406030204" pitchFamily="18" charset="0"/>
                                    </a:rPr>
                                    <m:t>log</m:t>
                                  </m:r>
                                </m:fNa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m:t>
                                          </m:r>
                                          <m:r>
                                            <a:rPr lang="en-US" altLang="zh-TW" sz="2400" i="1">
                                              <a:latin typeface="Cambria Math" panose="02040503050406030204" pitchFamily="18" charset="0"/>
                                            </a:rPr>
                                            <m:t>𝑡</m:t>
                                          </m:r>
                                          <m:r>
                                            <a:rPr lang="en-US" altLang="zh-TW" sz="2400" i="1">
                                              <a:latin typeface="Cambria Math" panose="02040503050406030204" pitchFamily="18" charset="0"/>
                                            </a:rPr>
                                            <m:t>)</m:t>
                                          </m:r>
                                        </m:sup>
                                      </m:sSup>
                                      <m:r>
                                        <a:rPr lang="en-US" altLang="zh-TW" sz="2400" i="1">
                                          <a:latin typeface="Cambria Math" panose="02040503050406030204" pitchFamily="18" charset="0"/>
                                        </a:rPr>
                                        <m:t>)</m:t>
                                      </m:r>
                                    </m:num>
                                    <m:den>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𝑄</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den>
                                  </m:f>
                                </m:e>
                              </m:func>
                              <m:r>
                                <a:rPr lang="en-US" altLang="zh-TW" sz="2400" i="1">
                                  <a:latin typeface="Cambria Math" panose="02040503050406030204" pitchFamily="18" charset="0"/>
                                </a:rPr>
                                <m:t> </m:t>
                              </m:r>
                            </m:e>
                          </m:nary>
                          <m:r>
                            <a:rPr lang="en-US" altLang="zh-TW" sz="2400" b="0" i="1" smtClean="0">
                              <a:latin typeface="Cambria Math" panose="02040503050406030204" pitchFamily="18" charset="0"/>
                            </a:rPr>
                            <m:t>=</m:t>
                          </m:r>
                          <m:r>
                            <a:rPr lang="en-US" altLang="zh-TW" sz="2400" i="1">
                              <a:latin typeface="Cambria Math" panose="02040503050406030204" pitchFamily="18" charset="0"/>
                            </a:rPr>
                            <m:t>𝑙</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m:t>
                              </m:r>
                              <m:r>
                                <a:rPr lang="en-US" altLang="zh-TW" sz="2400" i="1">
                                  <a:latin typeface="Cambria Math" panose="02040503050406030204" pitchFamily="18" charset="0"/>
                                </a:rPr>
                                <m:t>𝑡</m:t>
                              </m:r>
                              <m:r>
                                <a:rPr lang="en-US" altLang="zh-TW" sz="2400" i="1">
                                  <a:latin typeface="Cambria Math" panose="02040503050406030204" pitchFamily="18" charset="0"/>
                                </a:rPr>
                                <m:t>)</m:t>
                              </m:r>
                            </m:sup>
                          </m:sSup>
                          <m:r>
                            <a:rPr lang="en-US" altLang="zh-TW" sz="2400" i="1">
                              <a:latin typeface="Cambria Math" panose="02040503050406030204" pitchFamily="18" charset="0"/>
                            </a:rPr>
                            <m:t>)</m:t>
                          </m:r>
                        </m:e>
                      </m:nary>
                    </m:oMath>
                  </m:oMathPara>
                </a14:m>
                <a:endParaRPr lang="en-US" altLang="zh-TW" sz="2400" dirty="0">
                  <a:latin typeface="Times New Roman" panose="02020603050405020304" pitchFamily="18" charset="0"/>
                  <a:cs typeface="Times New Roman" panose="02020603050405020304" pitchFamily="18" charset="0"/>
                </a:endParaRPr>
              </a:p>
              <a:p>
                <a:pPr marL="0" indent="0">
                  <a:buNone/>
                </a:pPr>
                <a:endParaRPr lang="en-US" altLang="zh-TW" sz="2400" dirty="0">
                  <a:latin typeface="Times New Roman" panose="02020603050405020304" pitchFamily="18" charset="0"/>
                  <a:cs typeface="Times New Roman" panose="02020603050405020304" pitchFamily="18" charset="0"/>
                </a:endParaRPr>
              </a:p>
              <a:p>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833" t="-98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31</a:t>
            </a:fld>
            <a:endParaRPr lang="zh-TW" altLang="en-US" dirty="0"/>
          </a:p>
        </p:txBody>
      </p:sp>
    </p:spTree>
    <p:extLst>
      <p:ext uri="{BB962C8B-B14F-4D97-AF65-F5344CB8AC3E}">
        <p14:creationId xmlns:p14="http://schemas.microsoft.com/office/powerpoint/2010/main" val="3842052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3D Refinement and Classification</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609600" y="1219200"/>
                <a:ext cx="11391056" cy="4937760"/>
              </a:xfrm>
            </p:spPr>
            <p:txBody>
              <a:bodyPr/>
              <a:lstStyle/>
              <a:p>
                <a:r>
                  <a:rPr lang="en-US" altLang="zh-TW" dirty="0">
                    <a:latin typeface="Times New Roman" panose="02020603050405020304" pitchFamily="18" charset="0"/>
                    <a:cs typeface="Times New Roman" panose="02020603050405020304" pitchFamily="18" charset="0"/>
                  </a:rPr>
                  <a:t>Projection Matching</a:t>
                </a:r>
              </a:p>
              <a:p>
                <a:pPr lvl="1"/>
                <a14:m>
                  <m:oMath xmlns:m="http://schemas.openxmlformats.org/officeDocument/2006/math">
                    <m:r>
                      <a:rPr lang="en-US" altLang="zh-TW" b="0" i="1" smtClean="0">
                        <a:latin typeface="Cambria Math" panose="02040503050406030204" pitchFamily="18" charset="0"/>
                        <a:cs typeface="Times New Roman" panose="02020603050405020304" pitchFamily="18" charset="0"/>
                      </a:rPr>
                      <m:t>𝐿</m:t>
                    </m:r>
                    <m:d>
                      <m:dPr>
                        <m:ctrlPr>
                          <a:rPr lang="en-US" altLang="zh-TW" b="0" i="1" smtClean="0">
                            <a:latin typeface="Cambria Math" panose="02040503050406030204" pitchFamily="18" charset="0"/>
                            <a:cs typeface="Times New Roman" panose="02020603050405020304" pitchFamily="18" charset="0"/>
                          </a:rPr>
                        </m:ctrlPr>
                      </m:dPr>
                      <m:e>
                        <m:r>
                          <m:rPr>
                            <m:sty m:val="p"/>
                          </m:rPr>
                          <a:rPr lang="el-GR" altLang="zh-TW" i="1">
                            <a:latin typeface="Cambria Math" panose="02040503050406030204" pitchFamily="18" charset="0"/>
                            <a:ea typeface="Cambria Math" panose="02040503050406030204" pitchFamily="18" charset="0"/>
                          </a:rPr>
                          <m:t>Φ</m:t>
                        </m:r>
                        <m:r>
                          <m:rPr>
                            <m:nor/>
                          </m:rPr>
                          <a:rPr lang="en-US" altLang="zh-TW" b="0" i="0" dirty="0" smtClean="0">
                            <a:latin typeface="Times New Roman" panose="02020603050405020304" pitchFamily="18" charset="0"/>
                            <a:cs typeface="Times New Roman" panose="02020603050405020304" pitchFamily="18" charset="0"/>
                          </a:rPr>
                          <m:t>,</m:t>
                        </m:r>
                        <m:r>
                          <m:rPr>
                            <m:sty m:val="p"/>
                          </m:rPr>
                          <a:rPr lang="el-GR" altLang="zh-TW" i="1">
                            <a:latin typeface="Cambria Math" panose="02040503050406030204" pitchFamily="18" charset="0"/>
                          </a:rPr>
                          <m:t>Θ</m:t>
                        </m:r>
                      </m:e>
                    </m:d>
                    <m:r>
                      <a:rPr lang="en-US" altLang="zh-TW" b="0" i="1" smtClean="0">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𝑃</m:t>
                    </m:r>
                    <m:d>
                      <m:dPr>
                        <m:ctrlPr>
                          <a:rPr lang="en-US" altLang="zh-TW" b="0" i="1" smtClean="0">
                            <a:latin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cs typeface="Times New Roman" panose="02020603050405020304" pitchFamily="18" charset="0"/>
                          </a:rPr>
                          <m:t>𝑋</m:t>
                        </m:r>
                      </m:e>
                      <m:e>
                        <m:r>
                          <m:rPr>
                            <m:sty m:val="p"/>
                          </m:rPr>
                          <a:rPr lang="el-GR" altLang="zh-TW" i="1">
                            <a:latin typeface="Cambria Math" panose="02040503050406030204" pitchFamily="18" charset="0"/>
                            <a:ea typeface="Cambria Math" panose="02040503050406030204" pitchFamily="18" charset="0"/>
                          </a:rPr>
                          <m:t>Φ</m:t>
                        </m:r>
                        <m:r>
                          <m:rPr>
                            <m:nor/>
                          </m:rPr>
                          <a:rPr lang="en-US" altLang="zh-TW" dirty="0">
                            <a:latin typeface="Times New Roman" panose="02020603050405020304" pitchFamily="18" charset="0"/>
                            <a:cs typeface="Times New Roman" panose="02020603050405020304" pitchFamily="18" charset="0"/>
                          </a:rPr>
                          <m:t>,</m:t>
                        </m:r>
                        <m:r>
                          <m:rPr>
                            <m:sty m:val="p"/>
                          </m:rPr>
                          <a:rPr lang="el-GR" altLang="zh-TW" i="1">
                            <a:latin typeface="Cambria Math" panose="02040503050406030204" pitchFamily="18" charset="0"/>
                          </a:rPr>
                          <m:t>Θ</m:t>
                        </m:r>
                      </m:e>
                    </m:d>
                    <m:r>
                      <a:rPr lang="en-US" altLang="zh-TW" b="0" i="1" smtClean="0">
                        <a:latin typeface="Cambria Math" panose="02040503050406030204" pitchFamily="18" charset="0"/>
                        <a:cs typeface="Times New Roman" panose="02020603050405020304" pitchFamily="18" charset="0"/>
                      </a:rPr>
                      <m:t>=</m:t>
                    </m:r>
                    <m:nary>
                      <m:naryPr>
                        <m:chr m:val="∑"/>
                        <m:ctrlPr>
                          <a:rPr lang="en-US" altLang="zh-TW" b="0" i="1" smtClean="0">
                            <a:latin typeface="Cambria Math" panose="02040503050406030204" pitchFamily="18" charset="0"/>
                            <a:cs typeface="Times New Roman" panose="02020603050405020304" pitchFamily="18" charset="0"/>
                          </a:rPr>
                        </m:ctrlPr>
                      </m:naryPr>
                      <m:sub>
                        <m:r>
                          <m:rPr>
                            <m:brk m:alnAt="23"/>
                          </m:rPr>
                          <a:rPr lang="en-US" altLang="zh-TW" b="0" i="1" smtClean="0">
                            <a:latin typeface="Cambria Math" panose="02040503050406030204" pitchFamily="18" charset="0"/>
                            <a:cs typeface="Times New Roman" panose="02020603050405020304" pitchFamily="18" charset="0"/>
                          </a:rPr>
                          <m:t>𝑗</m:t>
                        </m:r>
                        <m:r>
                          <a:rPr lang="en-US" altLang="zh-TW" b="0" i="1" smtClean="0">
                            <a:latin typeface="Cambria Math" panose="02040503050406030204" pitchFamily="18" charset="0"/>
                            <a:cs typeface="Times New Roman" panose="02020603050405020304" pitchFamily="18" charset="0"/>
                          </a:rPr>
                          <m:t>=1</m:t>
                        </m:r>
                      </m:sub>
                      <m:sup>
                        <m:r>
                          <a:rPr lang="en-US" altLang="zh-TW" b="0" i="1" smtClean="0">
                            <a:latin typeface="Cambria Math" panose="02040503050406030204" pitchFamily="18" charset="0"/>
                            <a:cs typeface="Times New Roman" panose="02020603050405020304" pitchFamily="18" charset="0"/>
                          </a:rPr>
                          <m:t>𝐽</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𝑋</m:t>
                                </m:r>
                              </m:e>
                              <m:sub>
                                <m:r>
                                  <a:rPr lang="en-US" altLang="zh-TW" sz="2400" i="1">
                                    <a:latin typeface="Cambria Math" panose="02040503050406030204" pitchFamily="18" charset="0"/>
                                  </a:rPr>
                                  <m:t>𝑖𝑗</m:t>
                                </m:r>
                              </m:sub>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𝐶𝑇𝐹</m:t>
                                </m:r>
                              </m:e>
                              <m:sub>
                                <m:r>
                                  <a:rPr lang="en-US" altLang="zh-TW" sz="2400" i="1">
                                    <a:latin typeface="Cambria Math" panose="02040503050406030204" pitchFamily="18" charset="0"/>
                                  </a:rPr>
                                  <m:t>𝑖𝑗</m:t>
                                </m:r>
                              </m:sub>
                              <m:sup/>
                            </m:sSubSup>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𝑙</m:t>
                                </m:r>
                                <m:r>
                                  <a:rPr lang="en-US" altLang="zh-TW" sz="2400" i="1">
                                    <a:latin typeface="Cambria Math" panose="02040503050406030204" pitchFamily="18" charset="0"/>
                                  </a:rPr>
                                  <m:t>=1</m:t>
                                </m:r>
                              </m:sub>
                              <m:sup>
                                <m:r>
                                  <a:rPr lang="en-US" altLang="zh-TW" sz="2400" i="1">
                                    <a:latin typeface="Cambria Math" panose="02040503050406030204" pitchFamily="18" charset="0"/>
                                  </a:rPr>
                                  <m:t>𝐿</m:t>
                                </m:r>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𝑃</m:t>
                                    </m:r>
                                  </m:e>
                                  <m:sub>
                                    <m:r>
                                      <a:rPr lang="en-US" altLang="zh-TW" sz="2400" i="1">
                                        <a:latin typeface="Cambria Math" panose="02040503050406030204" pitchFamily="18" charset="0"/>
                                      </a:rPr>
                                      <m:t>𝑗𝑙</m:t>
                                    </m:r>
                                  </m:sub>
                                  <m:sup>
                                    <m:r>
                                      <m:rPr>
                                        <m:sty m:val="p"/>
                                      </m:rPr>
                                      <a:rPr lang="el-GR" altLang="zh-TW" sz="2400" i="1">
                                        <a:latin typeface="Cambria Math" panose="02040503050406030204" pitchFamily="18" charset="0"/>
                                        <a:ea typeface="Cambria Math" panose="02040503050406030204" pitchFamily="18" charset="0"/>
                                      </a:rPr>
                                      <m:t>Φ</m:t>
                                    </m:r>
                                  </m:sup>
                                </m:sSubSup>
                              </m:e>
                            </m:nary>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𝑉</m:t>
                                </m:r>
                              </m:e>
                              <m:sub>
                                <m:r>
                                  <a:rPr lang="en-US" altLang="zh-TW" sz="2400" i="1">
                                    <a:latin typeface="Cambria Math" panose="02040503050406030204" pitchFamily="18" charset="0"/>
                                  </a:rPr>
                                  <m:t>𝑙</m:t>
                                </m:r>
                              </m:sub>
                              <m:sup/>
                            </m:sSubSup>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oMath>
                </a14:m>
                <a:endParaRPr lang="en-US" altLang="zh-TW" dirty="0">
                  <a:latin typeface="Times New Roman" panose="02020603050405020304" pitchFamily="18" charset="0"/>
                  <a:cs typeface="Times New Roman" panose="02020603050405020304" pitchFamily="18" charset="0"/>
                </a:endParaRPr>
              </a:p>
              <a:p>
                <a:pPr lvl="2"/>
                <a:r>
                  <a:rPr lang="en-US" altLang="zh-TW" dirty="0">
                    <a:solidFill>
                      <a:schemeClr val="accent5">
                        <a:lumMod val="75000"/>
                      </a:schemeClr>
                    </a:solidFill>
                    <a:latin typeface="Times New Roman" panose="02020603050405020304" pitchFamily="18" charset="0"/>
                    <a:cs typeface="Times New Roman" panose="02020603050405020304" pitchFamily="18" charset="0"/>
                  </a:rPr>
                  <a:t>SPIDER, EMAN2</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Maximum likelihood approach</a:t>
                </a:r>
              </a:p>
              <a:p>
                <a:pPr lvl="1"/>
                <a14:m>
                  <m:oMath xmlns:m="http://schemas.openxmlformats.org/officeDocument/2006/math">
                    <m:r>
                      <a:rPr lang="en-US" altLang="zh-TW" i="1">
                        <a:latin typeface="Cambria Math" panose="02040503050406030204" pitchFamily="18" charset="0"/>
                        <a:cs typeface="Times New Roman" panose="02020603050405020304" pitchFamily="18" charset="0"/>
                      </a:rPr>
                      <m:t>𝐿</m:t>
                    </m:r>
                    <m:d>
                      <m:dPr>
                        <m:ctrlPr>
                          <a:rPr lang="en-US" altLang="zh-TW" i="1">
                            <a:latin typeface="Cambria Math" panose="02040503050406030204" pitchFamily="18" charset="0"/>
                            <a:cs typeface="Times New Roman" panose="02020603050405020304" pitchFamily="18" charset="0"/>
                          </a:rPr>
                        </m:ctrlPr>
                      </m:dPr>
                      <m:e>
                        <m:r>
                          <m:rPr>
                            <m:sty m:val="p"/>
                          </m:rPr>
                          <a:rPr lang="el-GR" altLang="zh-TW" i="1">
                            <a:latin typeface="Cambria Math" panose="02040503050406030204" pitchFamily="18" charset="0"/>
                          </a:rPr>
                          <m:t>Θ</m:t>
                        </m:r>
                      </m:e>
                    </m:d>
                    <m:r>
                      <a:rPr lang="en-US" altLang="zh-TW" i="1">
                        <a:latin typeface="Cambria Math" panose="02040503050406030204" pitchFamily="18" charset="0"/>
                        <a:cs typeface="Times New Roman" panose="02020603050405020304" pitchFamily="18" charset="0"/>
                      </a:rPr>
                      <m:t>=</m:t>
                    </m:r>
                    <m:r>
                      <a:rPr lang="en-US" altLang="zh-TW" i="1">
                        <a:latin typeface="Cambria Math" panose="02040503050406030204" pitchFamily="18" charset="0"/>
                        <a:cs typeface="Times New Roman" panose="02020603050405020304" pitchFamily="18" charset="0"/>
                      </a:rPr>
                      <m:t>𝑃</m:t>
                    </m:r>
                    <m:d>
                      <m:dPr>
                        <m:ctrlPr>
                          <a:rPr lang="en-US" altLang="zh-TW" i="1">
                            <a:latin typeface="Cambria Math" panose="02040503050406030204" pitchFamily="18" charset="0"/>
                            <a:cs typeface="Times New Roman" panose="02020603050405020304" pitchFamily="18" charset="0"/>
                          </a:rPr>
                        </m:ctrlPr>
                      </m:dPr>
                      <m:e>
                        <m:sSub>
                          <m:sSubPr>
                            <m:ctrlPr>
                              <a:rPr lang="en-US" altLang="zh-TW"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𝑋</m:t>
                            </m:r>
                          </m:e>
                          <m:sub>
                            <m:r>
                              <a:rPr lang="en-US" altLang="zh-TW" b="0" i="1" smtClean="0">
                                <a:latin typeface="Cambria Math" panose="02040503050406030204" pitchFamily="18" charset="0"/>
                                <a:cs typeface="Times New Roman" panose="02020603050405020304" pitchFamily="18" charset="0"/>
                              </a:rPr>
                              <m:t>𝑖</m:t>
                            </m:r>
                          </m:sub>
                        </m:sSub>
                      </m:e>
                      <m:e>
                        <m:r>
                          <m:rPr>
                            <m:sty m:val="p"/>
                          </m:rPr>
                          <a:rPr lang="el-GR" altLang="zh-TW" i="1">
                            <a:latin typeface="Cambria Math" panose="02040503050406030204" pitchFamily="18" charset="0"/>
                          </a:rPr>
                          <m:t>Θ</m:t>
                        </m:r>
                      </m:e>
                    </m:d>
                    <m:r>
                      <a:rPr lang="en-US" altLang="zh-TW" b="0" i="1" smtClean="0">
                        <a:latin typeface="Cambria Math" panose="02040503050406030204" pitchFamily="18" charset="0"/>
                        <a:cs typeface="Times New Roman" panose="02020603050405020304" pitchFamily="18" charset="0"/>
                      </a:rPr>
                      <m:t>=</m:t>
                    </m:r>
                    <m:nary>
                      <m:naryPr>
                        <m:limLoc m:val="undOvr"/>
                        <m:ctrlPr>
                          <a:rPr lang="en-US" altLang="zh-TW" b="0" i="1" smtClean="0">
                            <a:latin typeface="Cambria Math" panose="02040503050406030204" pitchFamily="18" charset="0"/>
                            <a:cs typeface="Times New Roman" panose="02020603050405020304" pitchFamily="18" charset="0"/>
                          </a:rPr>
                        </m:ctrlPr>
                      </m:naryPr>
                      <m:sub>
                        <m:r>
                          <m:rPr>
                            <m:sty m:val="p"/>
                          </m:rPr>
                          <a:rPr lang="el-GR" altLang="zh-TW" i="1">
                            <a:latin typeface="Cambria Math" panose="02040503050406030204" pitchFamily="18" charset="0"/>
                            <a:ea typeface="Cambria Math" panose="02040503050406030204" pitchFamily="18" charset="0"/>
                          </a:rPr>
                          <m:t>Φ</m:t>
                        </m:r>
                      </m:sub>
                      <m:sup/>
                      <m:e>
                        <m:r>
                          <a:rPr lang="en-US" altLang="zh-TW" b="0" i="1" smtClean="0">
                            <a:latin typeface="Cambria Math" panose="02040503050406030204" pitchFamily="18" charset="0"/>
                            <a:cs typeface="Times New Roman" panose="02020603050405020304" pitchFamily="18" charset="0"/>
                          </a:rPr>
                          <m:t>𝑃</m:t>
                        </m:r>
                        <m:d>
                          <m:dPr>
                            <m:ctrlPr>
                              <a:rPr lang="en-US" altLang="zh-TW" b="0" i="1" smtClean="0">
                                <a:latin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cs typeface="Times New Roman" panose="02020603050405020304" pitchFamily="18" charset="0"/>
                              </a:rPr>
                              <m:t>𝑋</m:t>
                            </m:r>
                          </m:e>
                          <m:e>
                            <m:r>
                              <m:rPr>
                                <m:sty m:val="p"/>
                              </m:rPr>
                              <a:rPr lang="el-GR" altLang="zh-TW" i="1">
                                <a:latin typeface="Cambria Math" panose="02040503050406030204" pitchFamily="18" charset="0"/>
                                <a:ea typeface="Cambria Math" panose="02040503050406030204" pitchFamily="18" charset="0"/>
                              </a:rPr>
                              <m:t>Φ</m:t>
                            </m:r>
                            <m:r>
                              <m:rPr>
                                <m:nor/>
                              </m:rPr>
                              <a:rPr lang="en-US" altLang="zh-TW" dirty="0">
                                <a:latin typeface="Times New Roman" panose="02020603050405020304" pitchFamily="18" charset="0"/>
                                <a:cs typeface="Times New Roman" panose="02020603050405020304" pitchFamily="18" charset="0"/>
                              </a:rPr>
                              <m:t>,</m:t>
                            </m:r>
                            <m:r>
                              <m:rPr>
                                <m:sty m:val="p"/>
                              </m:rPr>
                              <a:rPr lang="el-GR" altLang="zh-TW" i="1">
                                <a:latin typeface="Cambria Math" panose="02040503050406030204" pitchFamily="18" charset="0"/>
                              </a:rPr>
                              <m:t>Θ</m:t>
                            </m:r>
                          </m:e>
                        </m:d>
                        <m:r>
                          <a:rPr lang="en-US" altLang="zh-TW" b="0" i="1" smtClean="0">
                            <a:latin typeface="Cambria Math" panose="02040503050406030204" pitchFamily="18" charset="0"/>
                            <a:cs typeface="Times New Roman" panose="02020603050405020304" pitchFamily="18" charset="0"/>
                          </a:rPr>
                          <m:t>𝑃</m:t>
                        </m:r>
                        <m:d>
                          <m:dPr>
                            <m:ctrlPr>
                              <a:rPr lang="en-US" altLang="zh-TW" b="0" i="1" smtClean="0">
                                <a:latin typeface="Cambria Math" panose="02040503050406030204" pitchFamily="18" charset="0"/>
                                <a:cs typeface="Times New Roman" panose="02020603050405020304" pitchFamily="18" charset="0"/>
                              </a:rPr>
                            </m:ctrlPr>
                          </m:dPr>
                          <m:e>
                            <m:r>
                              <m:rPr>
                                <m:sty m:val="p"/>
                              </m:rPr>
                              <a:rPr lang="el-GR" altLang="zh-TW" i="1">
                                <a:latin typeface="Cambria Math" panose="02040503050406030204" pitchFamily="18" charset="0"/>
                                <a:ea typeface="Cambria Math" panose="02040503050406030204" pitchFamily="18" charset="0"/>
                              </a:rPr>
                              <m:t>Φ</m:t>
                            </m:r>
                          </m:e>
                          <m:e>
                            <m:r>
                              <m:rPr>
                                <m:sty m:val="p"/>
                              </m:rPr>
                              <a:rPr lang="el-GR" altLang="zh-TW" i="1">
                                <a:latin typeface="Cambria Math" panose="02040503050406030204" pitchFamily="18" charset="0"/>
                              </a:rPr>
                              <m:t>Θ</m:t>
                            </m:r>
                          </m:e>
                        </m:d>
                        <m:r>
                          <a:rPr lang="en-US" altLang="zh-TW" b="0" i="1" dirty="0" smtClean="0">
                            <a:latin typeface="Cambria Math" panose="02040503050406030204" pitchFamily="18" charset="0"/>
                            <a:cs typeface="Times New Roman" panose="02020603050405020304" pitchFamily="18" charset="0"/>
                          </a:rPr>
                          <m:t>𝑑</m:t>
                        </m:r>
                        <m:r>
                          <m:rPr>
                            <m:sty m:val="p"/>
                          </m:rPr>
                          <a:rPr lang="el-GR" altLang="zh-TW" i="1">
                            <a:latin typeface="Cambria Math" panose="02040503050406030204" pitchFamily="18" charset="0"/>
                            <a:ea typeface="Cambria Math" panose="02040503050406030204" pitchFamily="18" charset="0"/>
                          </a:rPr>
                          <m:t>Φ</m:t>
                        </m:r>
                      </m:e>
                    </m:nary>
                    <m:r>
                      <a:rPr lang="en-US" altLang="zh-TW" b="0" i="0" dirty="0" smtClean="0">
                        <a:latin typeface="Cambria Math" panose="02040503050406030204" pitchFamily="18" charset="0"/>
                        <a:cs typeface="Times New Roman" panose="02020603050405020304" pitchFamily="18" charset="0"/>
                      </a:rPr>
                      <m:t>=</m:t>
                    </m:r>
                    <m:nary>
                      <m:naryPr>
                        <m:ctrlPr>
                          <a:rPr lang="en-US" altLang="zh-TW" b="0" i="1" dirty="0" smtClean="0">
                            <a:latin typeface="Cambria Math" panose="02040503050406030204" pitchFamily="18" charset="0"/>
                            <a:cs typeface="Times New Roman" panose="02020603050405020304" pitchFamily="18" charset="0"/>
                          </a:rPr>
                        </m:ctrlPr>
                      </m:naryPr>
                      <m:sub>
                        <m:r>
                          <m:rPr>
                            <m:sty m:val="p"/>
                          </m:rPr>
                          <a:rPr lang="el-GR" altLang="zh-TW" i="1">
                            <a:latin typeface="Cambria Math" panose="02040503050406030204" pitchFamily="18" charset="0"/>
                            <a:ea typeface="Cambria Math" panose="02040503050406030204" pitchFamily="18" charset="0"/>
                          </a:rPr>
                          <m:t>Φ</m:t>
                        </m:r>
                      </m:sub>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𝐽</m:t>
                            </m:r>
                          </m:sup>
                          <m:e>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r>
                                  <a:rPr lang="zh-TW" altLang="en-US" i="1">
                                    <a:latin typeface="Cambria Math" panose="02040503050406030204" pitchFamily="18" charset="0"/>
                                  </a:rPr>
                                  <m:t>𝜋</m:t>
                                </m:r>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𝜎</m:t>
                                    </m:r>
                                  </m:e>
                                  <m:sub>
                                    <m:r>
                                      <a:rPr lang="en-US" altLang="zh-TW" i="1">
                                        <a:latin typeface="Cambria Math" panose="02040503050406030204" pitchFamily="18" charset="0"/>
                                      </a:rPr>
                                      <m:t>𝑖𝑗</m:t>
                                    </m:r>
                                  </m:sub>
                                  <m:sup>
                                    <m:r>
                                      <a:rPr lang="en-US" altLang="zh-TW" i="1">
                                        <a:latin typeface="Cambria Math" panose="02040503050406030204" pitchFamily="18" charset="0"/>
                                      </a:rPr>
                                      <m:t>2</m:t>
                                    </m:r>
                                  </m:sup>
                                </m:sSubSup>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exp</m:t>
                                </m:r>
                              </m:fName>
                              <m:e>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m:t>
                                        </m:r>
                                        <m:sSup>
                                          <m:sSupPr>
                                            <m:ctrlPr>
                                              <a:rPr lang="en-US" altLang="zh-TW" i="1">
                                                <a:latin typeface="Cambria Math" panose="02040503050406030204" pitchFamily="18" charset="0"/>
                                              </a:rPr>
                                            </m:ctrlPr>
                                          </m:sSupPr>
                                          <m:e>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𝐶𝑇𝐹</m:t>
                                                </m:r>
                                              </m:e>
                                              <m:sub>
                                                <m:r>
                                                  <a:rPr lang="en-US" altLang="zh-TW" i="1">
                                                    <a:latin typeface="Cambria Math" panose="02040503050406030204" pitchFamily="18" charset="0"/>
                                                  </a:rPr>
                                                  <m:t>𝑖𝑗</m:t>
                                                </m:r>
                                              </m:sub>
                                            </m:sSub>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𝑙</m:t>
                                                </m:r>
                                                <m:r>
                                                  <a:rPr lang="en-US" altLang="zh-TW" i="1">
                                                    <a:latin typeface="Cambria Math" panose="02040503050406030204" pitchFamily="18" charset="0"/>
                                                  </a:rPr>
                                                  <m:t>=1</m:t>
                                                </m:r>
                                              </m:sub>
                                              <m:sup>
                                                <m:r>
                                                  <a:rPr lang="en-US" altLang="zh-TW" i="1">
                                                    <a:latin typeface="Cambria Math" panose="02040503050406030204" pitchFamily="18" charset="0"/>
                                                  </a:rPr>
                                                  <m:t>𝐿</m:t>
                                                </m:r>
                                              </m:sup>
                                              <m:e>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𝑃</m:t>
                                                    </m:r>
                                                  </m:e>
                                                  <m:sub>
                                                    <m:r>
                                                      <a:rPr lang="en-US" altLang="zh-TW" i="1">
                                                        <a:latin typeface="Cambria Math" panose="02040503050406030204" pitchFamily="18" charset="0"/>
                                                      </a:rPr>
                                                      <m:t>𝑗𝑙</m:t>
                                                    </m:r>
                                                  </m:sub>
                                                  <m:sup>
                                                    <m:r>
                                                      <m:rPr>
                                                        <m:sty m:val="p"/>
                                                      </m:rPr>
                                                      <a:rPr lang="el-GR" altLang="zh-TW" i="1">
                                                        <a:latin typeface="Cambria Math" panose="02040503050406030204" pitchFamily="18" charset="0"/>
                                                        <a:ea typeface="Cambria Math" panose="02040503050406030204" pitchFamily="18" charset="0"/>
                                                      </a:rPr>
                                                      <m:t>Φ</m:t>
                                                    </m:r>
                                                  </m:sup>
                                                </m:sSubSup>
                                                <m:sSub>
                                                  <m:sSubPr>
                                                    <m:ctrlPr>
                                                      <a:rPr lang="el-GR"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𝑉</m:t>
                                                    </m:r>
                                                  </m:e>
                                                  <m:sub>
                                                    <m:r>
                                                      <a:rPr lang="en-US" altLang="zh-TW" i="1">
                                                        <a:latin typeface="Cambria Math" panose="02040503050406030204" pitchFamily="18" charset="0"/>
                                                        <a:ea typeface="Cambria Math" panose="02040503050406030204" pitchFamily="18" charset="0"/>
                                                      </a:rPr>
                                                      <m:t>𝑙</m:t>
                                                    </m:r>
                                                  </m:sub>
                                                </m:sSub>
                                              </m:e>
                                            </m:nary>
                                            <m:r>
                                              <a:rPr lang="en-US" altLang="zh-TW" i="1">
                                                <a:latin typeface="Cambria Math" panose="02040503050406030204" pitchFamily="18" charset="0"/>
                                                <a:ea typeface="Cambria Math" panose="02040503050406030204" pitchFamily="18" charset="0"/>
                                              </a:rPr>
                                              <m:t>|</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𝜎</m:t>
                                            </m:r>
                                          </m:e>
                                          <m:sub>
                                            <m:r>
                                              <a:rPr lang="en-US" altLang="zh-TW" i="1">
                                                <a:latin typeface="Cambria Math" panose="02040503050406030204" pitchFamily="18" charset="0"/>
                                              </a:rPr>
                                              <m:t>𝑖𝑗</m:t>
                                            </m:r>
                                          </m:sub>
                                          <m:sup>
                                            <m:r>
                                              <a:rPr lang="en-US" altLang="zh-TW" i="1">
                                                <a:latin typeface="Cambria Math" panose="02040503050406030204" pitchFamily="18" charset="0"/>
                                              </a:rPr>
                                              <m:t>2</m:t>
                                            </m:r>
                                          </m:sup>
                                        </m:sSubSup>
                                      </m:den>
                                    </m:f>
                                  </m:e>
                                </m:d>
                              </m:e>
                            </m:func>
                            <m:r>
                              <a:rPr lang="en-US" altLang="zh-TW" b="0" i="1" smtClean="0">
                                <a:latin typeface="Cambria Math" panose="02040503050406030204" pitchFamily="18" charset="0"/>
                              </a:rPr>
                              <m:t>𝑑</m:t>
                            </m:r>
                            <m:r>
                              <m:rPr>
                                <m:sty m:val="p"/>
                              </m:rPr>
                              <a:rPr lang="el-GR" altLang="zh-TW" i="1">
                                <a:latin typeface="Cambria Math" panose="02040503050406030204" pitchFamily="18" charset="0"/>
                                <a:ea typeface="Cambria Math" panose="02040503050406030204" pitchFamily="18" charset="0"/>
                              </a:rPr>
                              <m:t>Φ</m:t>
                            </m:r>
                          </m:e>
                        </m:nary>
                      </m:e>
                    </m:nary>
                  </m:oMath>
                </a14:m>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Expectation-Maximization</a:t>
                </a:r>
              </a:p>
              <a:p>
                <a:pPr lvl="2"/>
                <a:r>
                  <a:rPr lang="en-US" altLang="zh-TW" dirty="0" err="1">
                    <a:solidFill>
                      <a:schemeClr val="accent5">
                        <a:lumMod val="75000"/>
                      </a:schemeClr>
                    </a:solidFill>
                    <a:latin typeface="Times New Roman" panose="02020603050405020304" pitchFamily="18" charset="0"/>
                    <a:cs typeface="Times New Roman" panose="02020603050405020304" pitchFamily="18" charset="0"/>
                  </a:rPr>
                  <a:t>Relion</a:t>
                </a:r>
                <a:r>
                  <a:rPr lang="en-US" altLang="zh-TW" dirty="0">
                    <a:solidFill>
                      <a:schemeClr val="accent5">
                        <a:lumMod val="75000"/>
                      </a:schemeClr>
                    </a:solidFill>
                    <a:latin typeface="Times New Roman" panose="02020603050405020304" pitchFamily="18" charset="0"/>
                    <a:cs typeface="Times New Roman" panose="02020603050405020304" pitchFamily="18" charset="0"/>
                  </a:rPr>
                  <a:t>, </a:t>
                </a:r>
                <a:r>
                  <a:rPr lang="en-US" altLang="zh-TW" dirty="0" err="1">
                    <a:solidFill>
                      <a:schemeClr val="accent5">
                        <a:lumMod val="75000"/>
                      </a:schemeClr>
                    </a:solidFill>
                    <a:latin typeface="Times New Roman" panose="02020603050405020304" pitchFamily="18" charset="0"/>
                    <a:cs typeface="Times New Roman" panose="02020603050405020304" pitchFamily="18" charset="0"/>
                  </a:rPr>
                  <a:t>CryoSparc</a:t>
                </a:r>
                <a:endParaRPr lang="zh-TW" altLang="en-US" dirty="0">
                  <a:solidFill>
                    <a:schemeClr val="accent5">
                      <a:lumMod val="7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11391056" cy="4937760"/>
              </a:xfrm>
              <a:blipFill>
                <a:blip r:embed="rId3"/>
                <a:stretch>
                  <a:fillRect l="-482"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32</a:t>
            </a:fld>
            <a:endParaRPr lang="zh-TW" altLang="en-US" dirty="0"/>
          </a:p>
        </p:txBody>
      </p:sp>
      <p:sp>
        <p:nvSpPr>
          <p:cNvPr id="9" name="矩形 8"/>
          <p:cNvSpPr/>
          <p:nvPr/>
        </p:nvSpPr>
        <p:spPr>
          <a:xfrm>
            <a:off x="3020918" y="1814155"/>
            <a:ext cx="266770" cy="318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p:nvPr/>
        </p:nvCxnSpPr>
        <p:spPr>
          <a:xfrm>
            <a:off x="3287688" y="2145196"/>
            <a:ext cx="563649" cy="374103"/>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3" name="文字方塊 12"/>
          <p:cNvSpPr txBox="1"/>
          <p:nvPr/>
        </p:nvSpPr>
        <p:spPr>
          <a:xfrm>
            <a:off x="3479613" y="2431099"/>
            <a:ext cx="2460995" cy="369332"/>
          </a:xfrm>
          <a:prstGeom prst="rect">
            <a:avLst/>
          </a:prstGeom>
          <a:noFill/>
        </p:spPr>
        <p:txBody>
          <a:bodyPr wrap="squar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Orientations</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6748592" y="2615765"/>
            <a:ext cx="4833808" cy="830997"/>
          </a:xfrm>
          <a:prstGeom prst="rect">
            <a:avLst/>
          </a:prstGeom>
          <a:noFill/>
        </p:spPr>
        <p:txBody>
          <a:bodyPr wrap="square" rtlCol="0">
            <a:spAutoFit/>
          </a:bodyPr>
          <a:lstStyle/>
          <a:p>
            <a:r>
              <a:rPr lang="en-US" altLang="zh-TW" sz="2400" dirty="0">
                <a:latin typeface="Times New Roman" panose="02020603050405020304" pitchFamily="18" charset="0"/>
                <a:cs typeface="Times New Roman" panose="02020603050405020304" pitchFamily="18" charset="0"/>
              </a:rPr>
              <a:t>They are equivalent if there is no noise! </a:t>
            </a:r>
          </a:p>
        </p:txBody>
      </p:sp>
      <p:sp>
        <p:nvSpPr>
          <p:cNvPr id="15" name="矩形 14"/>
          <p:cNvSpPr/>
          <p:nvPr/>
        </p:nvSpPr>
        <p:spPr>
          <a:xfrm>
            <a:off x="3325248" y="1826494"/>
            <a:ext cx="266770" cy="31870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cxnSp>
        <p:nvCxnSpPr>
          <p:cNvPr id="16" name="直線單箭頭接點 15"/>
          <p:cNvCxnSpPr/>
          <p:nvPr/>
        </p:nvCxnSpPr>
        <p:spPr>
          <a:xfrm flipV="1">
            <a:off x="3629578" y="1495148"/>
            <a:ext cx="984570" cy="319007"/>
          </a:xfrm>
          <a:prstGeom prst="straightConnector1">
            <a:avLst/>
          </a:prstGeom>
          <a:ln w="19050">
            <a:solidFill>
              <a:srgbClr val="0070C0"/>
            </a:solidFill>
            <a:tailEnd type="triangle"/>
          </a:ln>
        </p:spPr>
        <p:style>
          <a:lnRef idx="1">
            <a:schemeClr val="accent6"/>
          </a:lnRef>
          <a:fillRef idx="0">
            <a:schemeClr val="accent6"/>
          </a:fillRef>
          <a:effectRef idx="0">
            <a:schemeClr val="accent6"/>
          </a:effectRef>
          <a:fontRef idx="minor">
            <a:schemeClr val="tx1"/>
          </a:fontRef>
        </p:style>
      </p:cxnSp>
      <p:sp>
        <p:nvSpPr>
          <p:cNvPr id="17" name="文字方塊 16"/>
          <p:cNvSpPr txBox="1"/>
          <p:nvPr/>
        </p:nvSpPr>
        <p:spPr>
          <a:xfrm>
            <a:off x="4703573" y="1244237"/>
            <a:ext cx="2460995" cy="369332"/>
          </a:xfrm>
          <a:prstGeom prst="rect">
            <a:avLst/>
          </a:prstGeom>
          <a:noFill/>
        </p:spPr>
        <p:txBody>
          <a:bodyPr wrap="square" rtlCol="0">
            <a:spAutoFit/>
          </a:bodyPr>
          <a:lstStyle/>
          <a:p>
            <a:r>
              <a:rPr lang="en-US" altLang="zh-TW" dirty="0">
                <a:solidFill>
                  <a:srgbClr val="0070C0"/>
                </a:solidFill>
                <a:latin typeface="Times New Roman" panose="02020603050405020304" pitchFamily="18" charset="0"/>
                <a:cs typeface="Times New Roman" panose="02020603050405020304" pitchFamily="18" charset="0"/>
              </a:rPr>
              <a:t>Model</a:t>
            </a:r>
            <a:endParaRPr lang="zh-TW"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6245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3D Refinement and Classification</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Maximum likelihood results in weighted average structure </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33</a:t>
            </a:fld>
            <a:endParaRPr lang="zh-TW" altLang="en-US" dirty="0"/>
          </a:p>
        </p:txBody>
      </p:sp>
      <p:pic>
        <p:nvPicPr>
          <p:cNvPr id="5" name="圖片 4"/>
          <p:cNvPicPr>
            <a:picLocks noChangeAspect="1"/>
          </p:cNvPicPr>
          <p:nvPr/>
        </p:nvPicPr>
        <p:blipFill>
          <a:blip r:embed="rId3"/>
          <a:stretch>
            <a:fillRect/>
          </a:stretch>
        </p:blipFill>
        <p:spPr>
          <a:xfrm>
            <a:off x="1930950" y="1813977"/>
            <a:ext cx="4896544" cy="2075622"/>
          </a:xfrm>
          <a:prstGeom prst="rect">
            <a:avLst/>
          </a:prstGeom>
        </p:spPr>
      </p:pic>
      <p:pic>
        <p:nvPicPr>
          <p:cNvPr id="6" name="圖片 5"/>
          <p:cNvPicPr>
            <a:picLocks noChangeAspect="1"/>
          </p:cNvPicPr>
          <p:nvPr/>
        </p:nvPicPr>
        <p:blipFill>
          <a:blip r:embed="rId4"/>
          <a:stretch>
            <a:fillRect/>
          </a:stretch>
        </p:blipFill>
        <p:spPr>
          <a:xfrm>
            <a:off x="7968208" y="2575599"/>
            <a:ext cx="3232435" cy="2224962"/>
          </a:xfrm>
          <a:prstGeom prst="rect">
            <a:avLst/>
          </a:prstGeom>
        </p:spPr>
      </p:pic>
      <p:pic>
        <p:nvPicPr>
          <p:cNvPr id="7" name="圖片 6"/>
          <p:cNvPicPr>
            <a:picLocks noChangeAspect="1"/>
          </p:cNvPicPr>
          <p:nvPr/>
        </p:nvPicPr>
        <p:blipFill>
          <a:blip r:embed="rId5"/>
          <a:stretch>
            <a:fillRect/>
          </a:stretch>
        </p:blipFill>
        <p:spPr>
          <a:xfrm>
            <a:off x="1703512" y="3889599"/>
            <a:ext cx="5616624" cy="2427064"/>
          </a:xfrm>
          <a:prstGeom prst="rect">
            <a:avLst/>
          </a:prstGeom>
        </p:spPr>
      </p:pic>
    </p:spTree>
    <p:extLst>
      <p:ext uri="{BB962C8B-B14F-4D97-AF65-F5344CB8AC3E}">
        <p14:creationId xmlns:p14="http://schemas.microsoft.com/office/powerpoint/2010/main" val="230371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Variational</a:t>
            </a:r>
            <a:r>
              <a:rPr lang="en-US" altLang="zh-TW" dirty="0"/>
              <a:t> inference</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hlinkClick r:id="rId2"/>
              </a:rPr>
              <a:t>http://cpmarkchang.logdown.com/posts/737247-pgm-variational-inference</a:t>
            </a:r>
            <a:r>
              <a:rPr lang="en-US" altLang="zh-TW" dirty="0">
                <a:latin typeface="Times New Roman" panose="02020603050405020304" pitchFamily="18" charset="0"/>
                <a:cs typeface="Times New Roman" panose="02020603050405020304" pitchFamily="18" charset="0"/>
              </a:rPr>
              <a:t> (Render as SVG)</a:t>
            </a:r>
          </a:p>
          <a:p>
            <a:r>
              <a:rPr lang="en-US" altLang="zh-TW" dirty="0">
                <a:latin typeface="Times New Roman" panose="02020603050405020304" pitchFamily="18" charset="0"/>
                <a:cs typeface="Times New Roman" panose="02020603050405020304" pitchFamily="18" charset="0"/>
                <a:hlinkClick r:id="rId3"/>
              </a:rPr>
              <a:t>https://odie2630463.github.io/2018/09/20/vi-2/</a:t>
            </a:r>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34</a:t>
            </a:fld>
            <a:endParaRPr lang="zh-TW" altLang="en-US" dirty="0"/>
          </a:p>
        </p:txBody>
      </p:sp>
    </p:spTree>
    <p:extLst>
      <p:ext uri="{BB962C8B-B14F-4D97-AF65-F5344CB8AC3E}">
        <p14:creationId xmlns:p14="http://schemas.microsoft.com/office/powerpoint/2010/main" val="3897085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2.5 Generative Adversarial Networks</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The only hidden variable of interest is the conformation variable and associated molecular volumes. As a result, recent works have explored methods that avoid the inference on the “nuisance" latent variables altogether</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35</a:t>
            </a:fld>
            <a:endParaRPr lang="zh-TW" altLang="en-US" dirty="0"/>
          </a:p>
        </p:txBody>
      </p:sp>
      <p:pic>
        <p:nvPicPr>
          <p:cNvPr id="5" name="圖片 4"/>
          <p:cNvPicPr>
            <a:picLocks noChangeAspect="1"/>
          </p:cNvPicPr>
          <p:nvPr/>
        </p:nvPicPr>
        <p:blipFill>
          <a:blip r:embed="rId3"/>
          <a:stretch>
            <a:fillRect/>
          </a:stretch>
        </p:blipFill>
        <p:spPr>
          <a:xfrm>
            <a:off x="1847528" y="2564904"/>
            <a:ext cx="8649551" cy="580224"/>
          </a:xfrm>
          <a:prstGeom prst="rect">
            <a:avLst/>
          </a:prstGeom>
        </p:spPr>
      </p:pic>
      <p:pic>
        <p:nvPicPr>
          <p:cNvPr id="6" name="圖片 5"/>
          <p:cNvPicPr>
            <a:picLocks noChangeAspect="1"/>
          </p:cNvPicPr>
          <p:nvPr/>
        </p:nvPicPr>
        <p:blipFill>
          <a:blip r:embed="rId4"/>
          <a:stretch>
            <a:fillRect/>
          </a:stretch>
        </p:blipFill>
        <p:spPr>
          <a:xfrm>
            <a:off x="191344" y="3451468"/>
            <a:ext cx="11774826" cy="2078728"/>
          </a:xfrm>
          <a:prstGeom prst="rect">
            <a:avLst/>
          </a:prstGeom>
        </p:spPr>
      </p:pic>
    </p:spTree>
    <p:extLst>
      <p:ext uri="{BB962C8B-B14F-4D97-AF65-F5344CB8AC3E}">
        <p14:creationId xmlns:p14="http://schemas.microsoft.com/office/powerpoint/2010/main" val="1494682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36</a:t>
            </a:fld>
            <a:endParaRPr lang="zh-TW" altLang="en-US" dirty="0"/>
          </a:p>
        </p:txBody>
      </p:sp>
      <p:pic>
        <p:nvPicPr>
          <p:cNvPr id="5" name="圖片 4"/>
          <p:cNvPicPr>
            <a:picLocks noChangeAspect="1"/>
          </p:cNvPicPr>
          <p:nvPr/>
        </p:nvPicPr>
        <p:blipFill>
          <a:blip r:embed="rId2"/>
          <a:stretch>
            <a:fillRect/>
          </a:stretch>
        </p:blipFill>
        <p:spPr>
          <a:xfrm>
            <a:off x="502899" y="677044"/>
            <a:ext cx="11186201" cy="4860776"/>
          </a:xfrm>
          <a:prstGeom prst="rect">
            <a:avLst/>
          </a:prstGeom>
        </p:spPr>
      </p:pic>
    </p:spTree>
    <p:extLst>
      <p:ext uri="{BB962C8B-B14F-4D97-AF65-F5344CB8AC3E}">
        <p14:creationId xmlns:p14="http://schemas.microsoft.com/office/powerpoint/2010/main" val="2256476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0. </a:t>
            </a:r>
            <a:r>
              <a:rPr lang="en-US" altLang="zh-TW" dirty="0">
                <a:latin typeface="Times New Roman" panose="02020603050405020304" pitchFamily="18" charset="0"/>
                <a:cs typeface="Times New Roman" panose="02020603050405020304" pitchFamily="18" charset="0"/>
              </a:rPr>
              <a:t>Image formation model</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Image formation model</a:t>
                </a:r>
              </a:p>
              <a:p>
                <a:pPr marL="788988" lvl="1" indent="-514350">
                  <a:buFont typeface="+mj-lt"/>
                  <a:buAutoNum type="arabicPeriod"/>
                </a:pPr>
                <a:r>
                  <a:rPr lang="en-US" altLang="zh-TW" dirty="0">
                    <a:latin typeface="Times New Roman" panose="02020603050405020304" pitchFamily="18" charset="0"/>
                    <a:cs typeface="Times New Roman" panose="02020603050405020304" pitchFamily="18" charset="0"/>
                  </a:rPr>
                  <a:t>Pairwise interactions between atoms</a:t>
                </a:r>
              </a:p>
              <a:p>
                <a:pPr marL="788988" lvl="1" indent="-514350">
                  <a:buFont typeface="+mj-lt"/>
                  <a:buAutoNum type="arabicPeriod"/>
                </a:pPr>
                <a:r>
                  <a:rPr lang="en-US" altLang="zh-TW" dirty="0">
                    <a:latin typeface="Times New Roman" panose="02020603050405020304" pitchFamily="18" charset="0"/>
                    <a:cs typeface="Times New Roman" panose="02020603050405020304" pitchFamily="18" charset="0"/>
                  </a:rPr>
                  <a:t>The electrostatic potential from the charges of molecule and its surrounding environment</a:t>
                </a:r>
              </a:p>
              <a:p>
                <a:pPr marL="788988" lvl="1" indent="-514350">
                  <a:buFont typeface="+mj-lt"/>
                  <a:buAutoNum type="arabicPeriod"/>
                </a:pPr>
                <a:r>
                  <a:rPr lang="en-US" altLang="zh-TW" dirty="0">
                    <a:latin typeface="Times New Roman" panose="02020603050405020304" pitchFamily="18" charset="0"/>
                    <a:cs typeface="Times New Roman" panose="02020603050405020304" pitchFamily="18" charset="0"/>
                  </a:rPr>
                  <a:t>The interaction between the probing electron beam and the electrostatic potential</a:t>
                </a:r>
              </a:p>
              <a:p>
                <a:pPr marL="788988" lvl="1" indent="-514350">
                  <a:buFont typeface="+mj-lt"/>
                  <a:buAutoNum type="arabicPeriod"/>
                </a:pPr>
                <a:r>
                  <a:rPr lang="en-US" altLang="zh-TW" dirty="0">
                    <a:latin typeface="Times New Roman" panose="02020603050405020304" pitchFamily="18" charset="0"/>
                    <a:cs typeface="Times New Roman" panose="02020603050405020304" pitchFamily="18" charset="0"/>
                  </a:rPr>
                  <a:t>The effects of the lens system and detector on the recorded image</a:t>
                </a:r>
              </a:p>
              <a:p>
                <a:r>
                  <a:rPr lang="en-US" altLang="zh-TW" dirty="0">
                    <a:latin typeface="Times New Roman" panose="02020603050405020304" pitchFamily="18" charset="0"/>
                    <a:cs typeface="Times New Roman" panose="02020603050405020304" pitchFamily="18" charset="0"/>
                  </a:rPr>
                  <a:t>Each particle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𝑋</m:t>
                        </m:r>
                      </m:e>
                      <m:sub>
                        <m:r>
                          <a:rPr lang="en-US" altLang="zh-TW" b="0" i="1" smtClean="0">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in image (real) space</a:t>
                </a:r>
              </a:p>
              <a:p>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In Fourier space</a:t>
                </a: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a:t>
            </a:fld>
            <a:endParaRPr lang="zh-TW" altLang="en-US" dirty="0"/>
          </a:p>
        </p:txBody>
      </p:sp>
      <p:pic>
        <p:nvPicPr>
          <p:cNvPr id="5" name="圖片 4"/>
          <p:cNvPicPr>
            <a:picLocks noChangeAspect="1"/>
          </p:cNvPicPr>
          <p:nvPr/>
        </p:nvPicPr>
        <p:blipFill>
          <a:blip r:embed="rId4"/>
          <a:stretch>
            <a:fillRect/>
          </a:stretch>
        </p:blipFill>
        <p:spPr>
          <a:xfrm>
            <a:off x="1847528" y="3861048"/>
            <a:ext cx="8505608" cy="521940"/>
          </a:xfrm>
          <a:prstGeom prst="rect">
            <a:avLst/>
          </a:prstGeom>
        </p:spPr>
      </p:pic>
      <p:pic>
        <p:nvPicPr>
          <p:cNvPr id="6" name="圖片 5"/>
          <p:cNvPicPr>
            <a:picLocks noChangeAspect="1"/>
          </p:cNvPicPr>
          <p:nvPr/>
        </p:nvPicPr>
        <p:blipFill>
          <a:blip r:embed="rId5"/>
          <a:stretch>
            <a:fillRect/>
          </a:stretch>
        </p:blipFill>
        <p:spPr>
          <a:xfrm>
            <a:off x="1775520" y="4941168"/>
            <a:ext cx="8505608" cy="605056"/>
          </a:xfrm>
          <a:prstGeom prst="rect">
            <a:avLst/>
          </a:prstGeom>
        </p:spPr>
      </p:pic>
    </p:spTree>
    <p:extLst>
      <p:ext uri="{BB962C8B-B14F-4D97-AF65-F5344CB8AC3E}">
        <p14:creationId xmlns:p14="http://schemas.microsoft.com/office/powerpoint/2010/main" val="2208131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0. Challenges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Only the recovery the set of all possible conformations </a:t>
                </a:r>
                <a14:m>
                  <m:oMath xmlns:m="http://schemas.openxmlformats.org/officeDocument/2006/math">
                    <m:sSup>
                      <m:sSupPr>
                        <m:ctrlPr>
                          <a:rPr lang="en-US" altLang="zh-TW" i="1" smtClean="0">
                            <a:latin typeface="Cambria Math" panose="02040503050406030204" pitchFamily="18" charset="0"/>
                            <a:cs typeface="Times New Roman" panose="02020603050405020304" pitchFamily="18" charset="0"/>
                          </a:rPr>
                        </m:ctrlPr>
                      </m:sSupPr>
                      <m:e>
                        <m:r>
                          <a:rPr lang="en-US" altLang="zh-TW" b="0" i="1" smtClean="0">
                            <a:latin typeface="Cambria Math" panose="02040503050406030204" pitchFamily="18" charset="0"/>
                            <a:cs typeface="Times New Roman" panose="02020603050405020304" pitchFamily="18" charset="0"/>
                          </a:rPr>
                          <m:t>𝑉</m:t>
                        </m:r>
                      </m:e>
                      <m:sup>
                        <m:r>
                          <a:rPr lang="en-US" altLang="zh-TW" b="0" i="1" smtClean="0">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𝑖</m:t>
                        </m:r>
                        <m:r>
                          <a:rPr lang="en-US" altLang="zh-TW" b="0" i="1" smtClean="0">
                            <a:latin typeface="Cambria Math" panose="02040503050406030204" pitchFamily="18" charset="0"/>
                            <a:cs typeface="Times New Roman" panose="02020603050405020304" pitchFamily="18" charset="0"/>
                          </a:rPr>
                          <m:t>)</m:t>
                        </m:r>
                      </m:sup>
                    </m:sSup>
                  </m:oMath>
                </a14:m>
                <a:r>
                  <a:rPr lang="en-US" altLang="zh-TW" dirty="0">
                    <a:latin typeface="Times New Roman" panose="02020603050405020304" pitchFamily="18" charset="0"/>
                    <a:cs typeface="Times New Roman" panose="02020603050405020304" pitchFamily="18" charset="0"/>
                  </a:rPr>
                  <a:t> is relevant. </a:t>
                </a:r>
              </a:p>
              <a:p>
                <a:pPr lvl="1"/>
                <a:r>
                  <a:rPr lang="en-US" altLang="zh-TW" dirty="0">
                    <a:latin typeface="Times New Roman" panose="02020603050405020304" pitchFamily="18" charset="0"/>
                    <a:cs typeface="Times New Roman" panose="02020603050405020304" pitchFamily="18" charset="0"/>
                  </a:rPr>
                  <a:t>All pose variables </a:t>
                </a:r>
                <a14:m>
                  <m:oMath xmlns:m="http://schemas.openxmlformats.org/officeDocument/2006/math">
                    <m:sSub>
                      <m:sSubPr>
                        <m:ctrlPr>
                          <a:rPr lang="en-US" altLang="zh-TW" i="1" dirty="0" smtClean="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𝑅</m:t>
                        </m:r>
                      </m:e>
                      <m:sub>
                        <m:r>
                          <a:rPr lang="en-US" altLang="zh-TW" b="0" i="1" dirty="0" smtClean="0">
                            <a:latin typeface="Cambria Math" panose="02040503050406030204" pitchFamily="18" charset="0"/>
                            <a:cs typeface="Times New Roman" panose="02020603050405020304" pitchFamily="18" charset="0"/>
                          </a:rPr>
                          <m:t>𝑖</m:t>
                        </m:r>
                      </m:sub>
                    </m:sSub>
                    <m:r>
                      <a:rPr lang="en-US" altLang="zh-TW" b="0" i="0" dirty="0" smtClean="0">
                        <a:latin typeface="Cambria Math" panose="02040503050406030204" pitchFamily="18" charset="0"/>
                        <a:cs typeface="Times New Roman" panose="02020603050405020304" pitchFamily="18" charset="0"/>
                      </a:rPr>
                      <m:t>,</m:t>
                    </m:r>
                    <m:sSub>
                      <m:sSubPr>
                        <m:ctrlPr>
                          <a:rPr lang="en-US" altLang="zh-TW" i="1" dirty="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𝑡</m:t>
                        </m:r>
                      </m:e>
                      <m:sub>
                        <m:r>
                          <a:rPr lang="en-US" altLang="zh-TW" i="1" dirty="0">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and camera variables </a:t>
                </a:r>
                <a14:m>
                  <m:oMath xmlns:m="http://schemas.openxmlformats.org/officeDocument/2006/math">
                    <m:sSub>
                      <m:sSubPr>
                        <m:ctrlPr>
                          <a:rPr lang="en-US" altLang="zh-TW" i="1" dirty="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𝑃𝑆𝐹</m:t>
                        </m:r>
                      </m:e>
                      <m:sub>
                        <m:r>
                          <a:rPr lang="en-US" altLang="zh-TW" i="1" dirty="0">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(respectively </a:t>
                </a:r>
                <a14:m>
                  <m:oMath xmlns:m="http://schemas.openxmlformats.org/officeDocument/2006/math">
                    <m:sSub>
                      <m:sSubPr>
                        <m:ctrlPr>
                          <a:rPr lang="en-US" altLang="zh-TW" i="1" dirty="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𝐶𝑇𝐹</m:t>
                        </m:r>
                      </m:e>
                      <m:sub>
                        <m:r>
                          <a:rPr lang="en-US" altLang="zh-TW" i="1" dirty="0">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in image (resp. Fourier) space are “nuisance” or hidden variables</a:t>
                </a:r>
              </a:p>
              <a:p>
                <a:pPr lvl="1"/>
                <a:endParaRPr lang="en-US" altLang="zh-TW" dirty="0">
                  <a:latin typeface="Times New Roman" panose="02020603050405020304" pitchFamily="18" charset="0"/>
                  <a:cs typeface="Times New Roman" panose="02020603050405020304" pitchFamily="18" charset="0"/>
                </a:endParaRPr>
              </a:p>
              <a:p>
                <a:pPr marL="731838" lvl="1" indent="-457200">
                  <a:buFont typeface="+mj-lt"/>
                  <a:buAutoNum type="arabicPeriod"/>
                </a:pPr>
                <a:r>
                  <a:rPr lang="en-US" altLang="zh-TW" b="1" dirty="0">
                    <a:latin typeface="Times New Roman" panose="02020603050405020304" pitchFamily="18" charset="0"/>
                    <a:cs typeface="Times New Roman" panose="02020603050405020304" pitchFamily="18" charset="0"/>
                  </a:rPr>
                  <a:t>Scalability</a:t>
                </a:r>
                <a:r>
                  <a:rPr lang="en-US" altLang="zh-TW" dirty="0">
                    <a:latin typeface="Times New Roman" panose="02020603050405020304" pitchFamily="18" charset="0"/>
                    <a:cs typeface="Times New Roman" panose="02020603050405020304" pitchFamily="18" charset="0"/>
                  </a:rPr>
                  <a:t>. Due to the number of unknown variables that have to be estimated, algorithms often struggle to process the wealth of incoming images</a:t>
                </a:r>
              </a:p>
              <a:p>
                <a:pPr marL="731838" lvl="1" indent="-457200">
                  <a:buFont typeface="+mj-lt"/>
                  <a:buAutoNum type="arabicPeriod"/>
                </a:pPr>
                <a:r>
                  <a:rPr lang="en-US" altLang="zh-TW" b="1" dirty="0">
                    <a:latin typeface="Times New Roman" panose="02020603050405020304" pitchFamily="18" charset="0"/>
                    <a:cs typeface="Times New Roman" panose="02020603050405020304" pitchFamily="18" charset="0"/>
                  </a:rPr>
                  <a:t>Robustness to noise</a:t>
                </a:r>
                <a:r>
                  <a:rPr lang="en-US" altLang="zh-TW" dirty="0">
                    <a:latin typeface="Times New Roman" panose="02020603050405020304" pitchFamily="18" charset="0"/>
                    <a:cs typeface="Times New Roman" panose="02020603050405020304" pitchFamily="18" charset="0"/>
                  </a:rPr>
                  <a:t>. Recent deep learning methods face considerable challenges when applied to real </a:t>
                </a:r>
                <a:r>
                  <a:rPr lang="en-US" altLang="zh-TW" dirty="0" err="1">
                    <a:latin typeface="Times New Roman" panose="02020603050405020304" pitchFamily="18" charset="0"/>
                    <a:cs typeface="Times New Roman" panose="02020603050405020304" pitchFamily="18" charset="0"/>
                  </a:rPr>
                  <a:t>cryo</a:t>
                </a:r>
                <a:r>
                  <a:rPr lang="en-US" altLang="zh-TW" dirty="0">
                    <a:latin typeface="Times New Roman" panose="02020603050405020304" pitchFamily="18" charset="0"/>
                    <a:cs typeface="Times New Roman" panose="02020603050405020304" pitchFamily="18" charset="0"/>
                  </a:rPr>
                  <a:t>-EM images, which have lower signal-to-noise</a:t>
                </a:r>
              </a:p>
              <a:p>
                <a:pPr marL="731838" lvl="1" indent="-457200">
                  <a:buFont typeface="+mj-lt"/>
                  <a:buAutoNum type="arabicPeriod"/>
                </a:pPr>
                <a:r>
                  <a:rPr lang="en-US" altLang="zh-TW" b="1" dirty="0">
                    <a:latin typeface="Times New Roman" panose="02020603050405020304" pitchFamily="18" charset="0"/>
                    <a:cs typeface="Times New Roman" panose="02020603050405020304" pitchFamily="18" charset="0"/>
                  </a:rPr>
                  <a:t>Robustness to initial conditions</a:t>
                </a:r>
                <a:r>
                  <a:rPr lang="en-US" altLang="zh-TW" dirty="0">
                    <a:latin typeface="Times New Roman" panose="02020603050405020304" pitchFamily="18" charset="0"/>
                    <a:cs typeface="Times New Roman" panose="02020603050405020304" pitchFamily="18" charset="0"/>
                  </a:rPr>
                  <a:t>. In this setting, the reconstruction challenge becomes a highly non-convex optimization problem with many local minima. Consequently, reconstruction methods become sensitive to initialization</a:t>
                </a: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74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a:t>
            </a:fld>
            <a:endParaRPr lang="zh-TW" altLang="en-US" dirty="0"/>
          </a:p>
        </p:txBody>
      </p:sp>
    </p:spTree>
    <p:extLst>
      <p:ext uri="{BB962C8B-B14F-4D97-AF65-F5344CB8AC3E}">
        <p14:creationId xmlns:p14="http://schemas.microsoft.com/office/powerpoint/2010/main" val="278815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Generative modeling for </a:t>
            </a:r>
            <a:r>
              <a:rPr lang="en-US" altLang="zh-TW" dirty="0" err="1"/>
              <a:t>cryo</a:t>
            </a:r>
            <a:r>
              <a:rPr lang="en-US" altLang="zh-TW" dirty="0"/>
              <a:t>-EM</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609600" y="1219200"/>
                <a:ext cx="6998568" cy="4937760"/>
              </a:xfrm>
            </p:spPr>
            <p:txBody>
              <a:bodyPr/>
              <a:lstStyle/>
              <a:p>
                <a:r>
                  <a:rPr lang="en-US" altLang="zh-TW" dirty="0">
                    <a:latin typeface="Times New Roman" panose="02020603050405020304" pitchFamily="18" charset="0"/>
                    <a:cs typeface="Times New Roman" panose="02020603050405020304" pitchFamily="18" charset="0"/>
                  </a:rPr>
                  <a:t>The conformation variable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𝑧</m:t>
                    </m:r>
                  </m:oMath>
                </a14:m>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The conformational landscape can be encoded as </a:t>
                </a:r>
              </a:p>
              <a:p>
                <a:pPr lvl="2"/>
                <a:r>
                  <a:rPr lang="en-US" altLang="zh-TW" b="1" dirty="0">
                    <a:latin typeface="Times New Roman" panose="02020603050405020304" pitchFamily="18" charset="0"/>
                    <a:cs typeface="Times New Roman" panose="02020603050405020304" pitchFamily="18" charset="0"/>
                  </a:rPr>
                  <a:t>Discrete family</a:t>
                </a:r>
                <a:r>
                  <a:rPr lang="en-US" altLang="zh-TW" dirty="0">
                    <a:latin typeface="Times New Roman" panose="02020603050405020304" pitchFamily="18" charset="0"/>
                    <a:cs typeface="Times New Roman" panose="02020603050405020304" pitchFamily="18" charset="0"/>
                  </a:rPr>
                  <a:t> of volumes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𝑉</m:t>
                    </m:r>
                    <m:r>
                      <a:rPr lang="en-US" altLang="zh-TW" i="1" dirty="0" smtClean="0">
                        <a:latin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cs typeface="Times New Roman" panose="02020603050405020304" pitchFamily="18" charset="0"/>
                      </a:rPr>
                      <m:t>𝑉</m:t>
                    </m:r>
                    <m:d>
                      <m:dPr>
                        <m:ctrlPr>
                          <a:rPr lang="en-US" altLang="zh-TW" b="0" i="1" dirty="0" smtClean="0">
                            <a:latin typeface="Cambria Math" panose="02040503050406030204" pitchFamily="18" charset="0"/>
                            <a:cs typeface="Times New Roman" panose="02020603050405020304" pitchFamily="18" charset="0"/>
                          </a:rPr>
                        </m:ctrlPr>
                      </m:dPr>
                      <m:e>
                        <m:r>
                          <a:rPr lang="en-US" altLang="zh-TW" b="0" i="1" dirty="0" smtClean="0">
                            <a:latin typeface="Cambria Math" panose="02040503050406030204" pitchFamily="18" charset="0"/>
                            <a:cs typeface="Times New Roman" panose="02020603050405020304" pitchFamily="18" charset="0"/>
                          </a:rPr>
                          <m:t>𝑧</m:t>
                        </m:r>
                      </m:e>
                    </m:d>
                    <m:r>
                      <a:rPr lang="en-US" altLang="zh-TW" b="0" i="1" dirty="0" smtClean="0">
                        <a:latin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cs typeface="Times New Roman" panose="02020603050405020304" pitchFamily="18" charset="0"/>
                      </a:rPr>
                      <m:t>𝑧</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𝐾</m:t>
                        </m:r>
                      </m:e>
                    </m:d>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 (discrete heterogeneity)</a:t>
                </a:r>
              </a:p>
              <a:p>
                <a:pPr lvl="2"/>
                <a:r>
                  <a:rPr lang="en-US" altLang="zh-TW" b="1" dirty="0">
                    <a:latin typeface="Times New Roman" panose="02020603050405020304" pitchFamily="18" charset="0"/>
                    <a:cs typeface="Times New Roman" panose="02020603050405020304" pitchFamily="18" charset="0"/>
                  </a:rPr>
                  <a:t>Continuous family</a:t>
                </a:r>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r>
                      <a:rPr lang="en-US" altLang="zh-TW" i="1" dirty="0">
                        <a:latin typeface="Cambria Math" panose="02040503050406030204" pitchFamily="18" charset="0"/>
                        <a:cs typeface="Times New Roman" panose="02020603050405020304" pitchFamily="18" charset="0"/>
                      </a:rPr>
                      <m:t>𝑉</m:t>
                    </m:r>
                    <m:r>
                      <a:rPr lang="en-US" altLang="zh-TW" i="1" dirty="0">
                        <a:latin typeface="Cambria Math" panose="02040503050406030204" pitchFamily="18" charset="0"/>
                        <a:cs typeface="Times New Roman" panose="02020603050405020304" pitchFamily="18" charset="0"/>
                      </a:rPr>
                      <m:t>={</m:t>
                    </m:r>
                    <m:r>
                      <a:rPr lang="en-US" altLang="zh-TW" i="1" dirty="0">
                        <a:latin typeface="Cambria Math" panose="02040503050406030204" pitchFamily="18" charset="0"/>
                        <a:cs typeface="Times New Roman" panose="02020603050405020304" pitchFamily="18" charset="0"/>
                      </a:rPr>
                      <m:t>𝑉</m:t>
                    </m:r>
                    <m:d>
                      <m:dPr>
                        <m:ctrlPr>
                          <a:rPr lang="en-US" altLang="zh-TW" i="1" dirty="0">
                            <a:latin typeface="Cambria Math" panose="02040503050406030204" pitchFamily="18" charset="0"/>
                            <a:cs typeface="Times New Roman" panose="02020603050405020304" pitchFamily="18" charset="0"/>
                          </a:rPr>
                        </m:ctrlPr>
                      </m:dPr>
                      <m:e>
                        <m:r>
                          <a:rPr lang="en-US" altLang="zh-TW" i="1" dirty="0">
                            <a:latin typeface="Cambria Math" panose="02040503050406030204" pitchFamily="18" charset="0"/>
                            <a:cs typeface="Times New Roman" panose="02020603050405020304" pitchFamily="18" charset="0"/>
                          </a:rPr>
                          <m:t>𝑧</m:t>
                        </m:r>
                      </m:e>
                    </m:d>
                    <m:r>
                      <a:rPr lang="en-US" altLang="zh-TW" i="1" dirty="0">
                        <a:latin typeface="Cambria Math" panose="02040503050406030204" pitchFamily="18" charset="0"/>
                        <a:cs typeface="Times New Roman" panose="02020603050405020304" pitchFamily="18" charset="0"/>
                      </a:rPr>
                      <m:t>, </m:t>
                    </m:r>
                    <m:r>
                      <a:rPr lang="en-US" altLang="zh-TW" i="1" dirty="0">
                        <a:latin typeface="Cambria Math" panose="02040503050406030204" pitchFamily="18" charset="0"/>
                        <a:cs typeface="Times New Roman" panose="02020603050405020304" pitchFamily="18" charset="0"/>
                      </a:rPr>
                      <m:t>𝑧</m:t>
                    </m:r>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𝑅</m:t>
                        </m:r>
                      </m:e>
                      <m:sup>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𝐿</m:t>
                        </m:r>
                      </m:sup>
                    </m:sSup>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 </m:t>
                    </m:r>
                  </m:oMath>
                </a14:m>
                <a:endParaRPr lang="en-US" altLang="zh-TW" dirty="0">
                  <a:latin typeface="Times New Roman" panose="02020603050405020304" pitchFamily="18" charset="0"/>
                  <a:cs typeface="Times New Roman" panose="02020603050405020304" pitchFamily="18" charset="0"/>
                </a:endParaRPr>
              </a:p>
              <a:p>
                <a:pPr marL="593725" lvl="2" indent="0">
                  <a:buNone/>
                </a:pPr>
                <a:r>
                  <a:rPr lang="en-US" altLang="zh-TW" dirty="0">
                    <a:latin typeface="Times New Roman" panose="02020603050405020304" pitchFamily="18" charset="0"/>
                    <a:cs typeface="Times New Roman" panose="02020603050405020304" pitchFamily="18" charset="0"/>
                  </a:rPr>
                  <a:t>   (continuous heterogeneity)</a:t>
                </a: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6998568" cy="4937760"/>
              </a:xfrm>
              <a:blipFill>
                <a:blip r:embed="rId3"/>
                <a:stretch>
                  <a:fillRect l="-784"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a:t>
            </a:fld>
            <a:endParaRPr lang="zh-TW" altLang="en-US" dirty="0"/>
          </a:p>
        </p:txBody>
      </p:sp>
      <p:pic>
        <p:nvPicPr>
          <p:cNvPr id="5" name="圖片 4"/>
          <p:cNvPicPr>
            <a:picLocks noChangeAspect="1"/>
          </p:cNvPicPr>
          <p:nvPr/>
        </p:nvPicPr>
        <p:blipFill>
          <a:blip r:embed="rId4"/>
          <a:stretch>
            <a:fillRect/>
          </a:stretch>
        </p:blipFill>
        <p:spPr>
          <a:xfrm>
            <a:off x="2103305" y="4908139"/>
            <a:ext cx="8516747" cy="1645519"/>
          </a:xfrm>
          <a:prstGeom prst="rect">
            <a:avLst/>
          </a:prstGeom>
        </p:spPr>
      </p:pic>
      <p:pic>
        <p:nvPicPr>
          <p:cNvPr id="6" name="圖片 5"/>
          <p:cNvPicPr>
            <a:picLocks noChangeAspect="1"/>
          </p:cNvPicPr>
          <p:nvPr/>
        </p:nvPicPr>
        <p:blipFill rotWithShape="1">
          <a:blip r:embed="rId5"/>
          <a:srcRect r="29763"/>
          <a:stretch/>
        </p:blipFill>
        <p:spPr>
          <a:xfrm>
            <a:off x="7752184" y="548680"/>
            <a:ext cx="4022312" cy="3598540"/>
          </a:xfrm>
          <a:prstGeom prst="rect">
            <a:avLst/>
          </a:prstGeom>
        </p:spPr>
      </p:pic>
    </p:spTree>
    <p:extLst>
      <p:ext uri="{BB962C8B-B14F-4D97-AF65-F5344CB8AC3E}">
        <p14:creationId xmlns:p14="http://schemas.microsoft.com/office/powerpoint/2010/main" val="213369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1.1 The Conformation Variable </a:t>
                </a:r>
                <a14:m>
                  <m:oMath xmlns:m="http://schemas.openxmlformats.org/officeDocument/2006/math">
                    <m:r>
                      <a:rPr lang="en-US" altLang="zh-TW" i="1" dirty="0">
                        <a:latin typeface="Cambria Math" panose="02040503050406030204" pitchFamily="18" charset="0"/>
                        <a:cs typeface="Times New Roman" panose="02020603050405020304" pitchFamily="18" charset="0"/>
                      </a:rPr>
                      <m:t>𝑧</m:t>
                    </m:r>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3"/>
                <a:stretch>
                  <a:fillRect l="-1389" b="-190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pPr lvl="1"/>
                <a:r>
                  <a:rPr lang="en-US" altLang="zh-TW" dirty="0">
                    <a:latin typeface="Times New Roman" panose="02020603050405020304" pitchFamily="18" charset="0"/>
                    <a:cs typeface="Times New Roman" panose="02020603050405020304" pitchFamily="18" charset="0"/>
                  </a:rPr>
                  <a:t>The dimensionality </a:t>
                </a:r>
                <a14:m>
                  <m:oMath xmlns:m="http://schemas.openxmlformats.org/officeDocument/2006/math">
                    <m:r>
                      <a:rPr lang="en-US" altLang="zh-TW" i="1" dirty="0">
                        <a:latin typeface="Cambria Math" panose="02040503050406030204" pitchFamily="18" charset="0"/>
                        <a:cs typeface="Times New Roman" panose="02020603050405020304" pitchFamily="18" charset="0"/>
                      </a:rPr>
                      <m:t>𝐿</m:t>
                    </m:r>
                  </m:oMath>
                </a14:m>
                <a:r>
                  <a:rPr lang="en-US" altLang="zh-TW" dirty="0">
                    <a:latin typeface="Times New Roman" panose="02020603050405020304" pitchFamily="18" charset="0"/>
                    <a:cs typeface="Times New Roman" panose="02020603050405020304" pitchFamily="18" charset="0"/>
                  </a:rPr>
                  <a:t> of </a:t>
                </a:r>
                <a14:m>
                  <m:oMath xmlns:m="http://schemas.openxmlformats.org/officeDocument/2006/math">
                    <m:r>
                      <a:rPr lang="en-US" altLang="zh-TW" i="1" dirty="0">
                        <a:latin typeface="Cambria Math" panose="02040503050406030204" pitchFamily="18" charset="0"/>
                        <a:cs typeface="Times New Roman" panose="02020603050405020304" pitchFamily="18" charset="0"/>
                      </a:rPr>
                      <m:t>𝑧</m:t>
                    </m:r>
                  </m:oMath>
                </a14:m>
                <a:r>
                  <a:rPr lang="en-US" altLang="zh-TW" dirty="0">
                    <a:latin typeface="Times New Roman" panose="02020603050405020304" pitchFamily="18" charset="0"/>
                    <a:cs typeface="Times New Roman" panose="02020603050405020304" pitchFamily="18" charset="0"/>
                  </a:rPr>
                  <a:t> could take any value between 0 and the order of the number of atoms in the molecule. However,</a:t>
                </a:r>
              </a:p>
              <a:p>
                <a:pPr marL="731838" lvl="1" indent="-457200">
                  <a:buFont typeface="+mj-lt"/>
                  <a:buAutoNum type="arabicPeriod"/>
                </a:pPr>
                <a:r>
                  <a:rPr lang="en-US" altLang="zh-TW" dirty="0">
                    <a:latin typeface="Times New Roman" panose="02020603050405020304" pitchFamily="18" charset="0"/>
                    <a:cs typeface="Times New Roman" panose="02020603050405020304" pitchFamily="18" charset="0"/>
                  </a:rPr>
                  <a:t>Most of the main and global dynamics of a molecule are captured by a few </a:t>
                </a:r>
                <a:r>
                  <a:rPr lang="en-US" altLang="zh-TW" u="sng" dirty="0">
                    <a:latin typeface="Times New Roman" panose="02020603050405020304" pitchFamily="18" charset="0"/>
                    <a:cs typeface="Times New Roman" panose="02020603050405020304" pitchFamily="18" charset="0"/>
                  </a:rPr>
                  <a:t>collective variables</a:t>
                </a:r>
                <a:r>
                  <a:rPr lang="en-US" altLang="zh-TW" dirty="0">
                    <a:latin typeface="Times New Roman" panose="02020603050405020304" pitchFamily="18" charset="0"/>
                    <a:cs typeface="Times New Roman" panose="02020603050405020304" pitchFamily="18" charset="0"/>
                  </a:rPr>
                  <a:t> associated with its low-frequency motion</a:t>
                </a:r>
              </a:p>
              <a:p>
                <a:pPr marL="731838" lvl="1" indent="-457200">
                  <a:buFont typeface="+mj-lt"/>
                  <a:buAutoNum type="arabicPeriod"/>
                </a:pPr>
                <a:r>
                  <a:rPr lang="en-US" altLang="zh-TW" dirty="0">
                    <a:latin typeface="Times New Roman" panose="02020603050405020304" pitchFamily="18" charset="0"/>
                    <a:cs typeface="Times New Roman" panose="02020603050405020304" pitchFamily="18" charset="0"/>
                  </a:rPr>
                  <a:t>Imaging conditions often reduce the ability to resolve the remaining motions, thus reducing the effective dimensionality of </a:t>
                </a:r>
                <a14:m>
                  <m:oMath xmlns:m="http://schemas.openxmlformats.org/officeDocument/2006/math">
                    <m:r>
                      <a:rPr lang="en-US" altLang="zh-TW" i="1" dirty="0">
                        <a:latin typeface="Cambria Math" panose="02040503050406030204" pitchFamily="18" charset="0"/>
                        <a:cs typeface="Times New Roman" panose="02020603050405020304" pitchFamily="18" charset="0"/>
                      </a:rPr>
                      <m:t>𝑧</m:t>
                    </m:r>
                  </m:oMath>
                </a14:m>
                <a:endParaRPr lang="en-US" altLang="zh-TW" dirty="0">
                  <a:latin typeface="Times New Roman" panose="02020603050405020304" pitchFamily="18" charset="0"/>
                  <a:cs typeface="Times New Roman" panose="02020603050405020304" pitchFamily="18" charset="0"/>
                </a:endParaRPr>
              </a:p>
              <a:p>
                <a:r>
                  <a:rPr lang="en-US" altLang="zh-TW" b="1" dirty="0">
                    <a:latin typeface="Times New Roman" panose="02020603050405020304" pitchFamily="18" charset="0"/>
                    <a:cs typeface="Times New Roman" panose="02020603050405020304" pitchFamily="18" charset="0"/>
                  </a:rPr>
                  <a:t>Discrete heterogeneity</a:t>
                </a:r>
                <a:r>
                  <a:rPr lang="en-US" altLang="zh-TW" dirty="0">
                    <a:latin typeface="Times New Roman" panose="02020603050405020304" pitchFamily="18" charset="0"/>
                    <a:cs typeface="Times New Roman" panose="02020603050405020304" pitchFamily="18" charset="0"/>
                  </a:rPr>
                  <a:t> offers readily interpretable results</a:t>
                </a:r>
              </a:p>
              <a:p>
                <a:pPr lvl="1"/>
                <a:r>
                  <a:rPr lang="en-US" altLang="zh-TW" dirty="0">
                    <a:latin typeface="Times New Roman" panose="02020603050405020304" pitchFamily="18" charset="0"/>
                    <a:cs typeface="Times New Roman" panose="02020603050405020304" pitchFamily="18" charset="0"/>
                  </a:rPr>
                  <a:t>However, selection of the number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𝐾</m:t>
                    </m:r>
                  </m:oMath>
                </a14:m>
                <a:r>
                  <a:rPr lang="en-US" altLang="zh-TW" dirty="0">
                    <a:latin typeface="Times New Roman" panose="02020603050405020304" pitchFamily="18" charset="0"/>
                    <a:cs typeface="Times New Roman" panose="02020603050405020304" pitchFamily="18" charset="0"/>
                  </a:rPr>
                  <a:t> is difficult</a:t>
                </a:r>
              </a:p>
              <a:p>
                <a:pPr lvl="1"/>
                <a:r>
                  <a:rPr lang="en-US" altLang="zh-TW" dirty="0">
                    <a:latin typeface="Times New Roman" panose="02020603050405020304" pitchFamily="18" charset="0"/>
                    <a:cs typeface="Times New Roman" panose="02020603050405020304" pitchFamily="18" charset="0"/>
                  </a:rPr>
                  <a:t>Leverage dimensionality reduction methods such as 3DVA can alleviate this problem</a:t>
                </a:r>
              </a:p>
              <a:p>
                <a:r>
                  <a:rPr lang="en-US" altLang="zh-TW" b="1" dirty="0">
                    <a:latin typeface="Times New Roman" panose="02020603050405020304" pitchFamily="18" charset="0"/>
                    <a:cs typeface="Times New Roman" panose="02020603050405020304" pitchFamily="18" charset="0"/>
                  </a:rPr>
                  <a:t>Continuous heterogeneity</a:t>
                </a:r>
                <a:r>
                  <a:rPr lang="en-US" altLang="zh-TW" dirty="0">
                    <a:latin typeface="Times New Roman" panose="02020603050405020304" pitchFamily="18" charset="0"/>
                    <a:cs typeface="Times New Roman" panose="02020603050405020304" pitchFamily="18" charset="0"/>
                  </a:rPr>
                  <a:t> is closer to the underlying biology</a:t>
                </a:r>
              </a:p>
              <a:p>
                <a:pPr lvl="1"/>
                <a:r>
                  <a:rPr lang="en-US" altLang="zh-TW" dirty="0">
                    <a:latin typeface="Times New Roman" panose="02020603050405020304" pitchFamily="18" charset="0"/>
                    <a:cs typeface="Times New Roman" panose="02020603050405020304" pitchFamily="18" charset="0"/>
                  </a:rPr>
                  <a:t>Quantifying how accurate the reconstruction of the conformational space is difficult</a:t>
                </a:r>
                <a:endParaRPr lang="zh-TW" altLang="en-US" dirty="0">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4"/>
                <a:stretch>
                  <a:fillRect l="-500" t="-864"/>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a:t>
            </a:fld>
            <a:endParaRPr lang="zh-TW" altLang="en-US" dirty="0"/>
          </a:p>
        </p:txBody>
      </p:sp>
    </p:spTree>
    <p:extLst>
      <p:ext uri="{BB962C8B-B14F-4D97-AF65-F5344CB8AC3E}">
        <p14:creationId xmlns:p14="http://schemas.microsoft.com/office/powerpoint/2010/main" val="944063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a:t>1.2 Defining the volume </a:t>
                </a:r>
                <a14:m>
                  <m:oMath xmlns:m="http://schemas.openxmlformats.org/officeDocument/2006/math">
                    <m:r>
                      <a:rPr lang="en-US" altLang="zh-TW" i="1" dirty="0" smtClean="0">
                        <a:latin typeface="Cambria Math" panose="02040503050406030204" pitchFamily="18" charset="0"/>
                      </a:rPr>
                      <m:t>𝑉</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𝑧</m:t>
                    </m:r>
                    <m:r>
                      <a:rPr lang="en-US" altLang="zh-TW" i="1" dirty="0" smtClean="0">
                        <a:latin typeface="Cambria Math" panose="02040503050406030204" pitchFamily="18" charset="0"/>
                      </a:rPr>
                      <m:t>)</m:t>
                    </m:r>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3"/>
                <a:stretch>
                  <a:fillRect l="-1389" b="-19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Defining the output domain </a:t>
                </a:r>
                <a:r>
                  <a:rPr lang="zh-TW" altLang="en-US" dirty="0">
                    <a:latin typeface="Times New Roman" panose="02020603050405020304" pitchFamily="18" charset="0"/>
                    <a:cs typeface="Times New Roman" panose="02020603050405020304" pitchFamily="18" charset="0"/>
                  </a:rPr>
                  <a:t> </a:t>
                </a:r>
                <a:endParaRPr lang="en-US" altLang="zh-TW" dirty="0">
                  <a:latin typeface="Times New Roman" panose="02020603050405020304" pitchFamily="18" charset="0"/>
                  <a:cs typeface="Times New Roman" panose="02020603050405020304" pitchFamily="18" charset="0"/>
                </a:endParaRPr>
              </a:p>
              <a:p>
                <a:pPr lvl="1"/>
                <a:r>
                  <a:rPr lang="en-US" altLang="zh-TW" b="1" dirty="0">
                    <a:latin typeface="Times New Roman" panose="02020603050405020304" pitchFamily="18" charset="0"/>
                    <a:cs typeface="Times New Roman" panose="02020603050405020304" pitchFamily="18" charset="0"/>
                  </a:rPr>
                  <a:t>Image (real) space</a:t>
                </a:r>
                <a:r>
                  <a:rPr lang="en-US" altLang="zh-TW" dirty="0">
                    <a:latin typeface="Times New Roman" panose="02020603050405020304" pitchFamily="18" charset="0"/>
                    <a:cs typeface="Times New Roman" panose="02020603050405020304" pitchFamily="18" charset="0"/>
                  </a:rPr>
                  <a:t> - constraints and masking are more interpretable and where operations such as deformations and local rigidity are more naturally parameterized</a:t>
                </a:r>
              </a:p>
              <a:p>
                <a:pPr lvl="1"/>
                <a:r>
                  <a:rPr lang="en-US" altLang="zh-TW" b="1" dirty="0">
                    <a:latin typeface="Times New Roman" panose="02020603050405020304" pitchFamily="18" charset="0"/>
                    <a:cs typeface="Times New Roman" panose="02020603050405020304" pitchFamily="18" charset="0"/>
                  </a:rPr>
                  <a:t>Fourier space</a:t>
                </a:r>
                <a:r>
                  <a:rPr lang="en-US" altLang="zh-TW" dirty="0">
                    <a:latin typeface="Times New Roman" panose="02020603050405020304" pitchFamily="18" charset="0"/>
                    <a:cs typeface="Times New Roman" panose="02020603050405020304" pitchFamily="18" charset="0"/>
                  </a:rPr>
                  <a:t> - CTF modulation, image projection, translation and filtering are more efficient </a:t>
                </a:r>
              </a:p>
              <a:p>
                <a:r>
                  <a:rPr lang="en-US" altLang="zh-TW" dirty="0">
                    <a:latin typeface="Times New Roman" panose="02020603050405020304" pitchFamily="18" charset="0"/>
                    <a:cs typeface="Times New Roman" panose="02020603050405020304" pitchFamily="18" charset="0"/>
                  </a:rPr>
                  <a:t>Defining the origin</a:t>
                </a:r>
              </a:p>
              <a:p>
                <a:pPr lvl="1"/>
                <a:r>
                  <a:rPr lang="en-US" altLang="zh-TW" dirty="0">
                    <a:latin typeface="Times New Roman" panose="02020603050405020304" pitchFamily="18" charset="0"/>
                    <a:cs typeface="Times New Roman" panose="02020603050405020304" pitchFamily="18" charset="0"/>
                  </a:rPr>
                  <a:t>If a reference template </a:t>
                </a:r>
                <a14:m>
                  <m:oMath xmlns:m="http://schemas.openxmlformats.org/officeDocument/2006/math">
                    <m:sSub>
                      <m:sSubPr>
                        <m:ctrlPr>
                          <a:rPr lang="en-US" altLang="zh-TW" i="1" dirty="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𝑉</m:t>
                        </m:r>
                      </m:e>
                      <m:sub>
                        <m:r>
                          <a:rPr lang="en-US" altLang="zh-TW" b="0" i="1" dirty="0" smtClean="0">
                            <a:latin typeface="Cambria Math" panose="02040503050406030204" pitchFamily="18" charset="0"/>
                            <a:cs typeface="Times New Roman" panose="02020603050405020304" pitchFamily="18" charset="0"/>
                          </a:rPr>
                          <m:t>0</m:t>
                        </m:r>
                      </m:sub>
                    </m:sSub>
                  </m:oMath>
                </a14:m>
                <a:r>
                  <a:rPr lang="en-US" altLang="zh-TW" dirty="0">
                    <a:latin typeface="Times New Roman" panose="02020603050405020304" pitchFamily="18" charset="0"/>
                    <a:cs typeface="Times New Roman" panose="02020603050405020304" pitchFamily="18" charset="0"/>
                  </a:rPr>
                  <a:t> is known, one can choose to model its deviation, such that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𝑉</m:t>
                    </m:r>
                    <m:r>
                      <a:rPr lang="en-US" altLang="zh-TW" i="1" dirty="0" smtClean="0">
                        <a:latin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cs typeface="Times New Roman" panose="02020603050405020304" pitchFamily="18" charset="0"/>
                      </a:rPr>
                      <m:t>𝑧</m:t>
                    </m:r>
                    <m:r>
                      <a:rPr lang="en-US" altLang="zh-TW" i="1" dirty="0" smtClean="0">
                        <a:latin typeface="Cambria Math" panose="02040503050406030204" pitchFamily="18" charset="0"/>
                        <a:cs typeface="Times New Roman" panose="02020603050405020304" pitchFamily="18" charset="0"/>
                      </a:rPr>
                      <m:t>)=</m:t>
                    </m:r>
                    <m:sSub>
                      <m:sSubPr>
                        <m:ctrlPr>
                          <a:rPr lang="en-US" altLang="zh-TW" i="1" dirty="0">
                            <a:latin typeface="Cambria Math" panose="02040503050406030204" pitchFamily="18" charset="0"/>
                            <a:cs typeface="Times New Roman" panose="02020603050405020304" pitchFamily="18" charset="0"/>
                          </a:rPr>
                        </m:ctrlPr>
                      </m:sSubPr>
                      <m:e>
                        <m:r>
                          <a:rPr lang="en-US" altLang="zh-TW" i="1" dirty="0">
                            <a:latin typeface="Cambria Math" panose="02040503050406030204" pitchFamily="18" charset="0"/>
                            <a:cs typeface="Times New Roman" panose="02020603050405020304" pitchFamily="18" charset="0"/>
                          </a:rPr>
                          <m:t>𝑉</m:t>
                        </m:r>
                      </m:e>
                      <m:sub>
                        <m:r>
                          <a:rPr lang="en-US" altLang="zh-TW" i="1" dirty="0">
                            <a:latin typeface="Cambria Math" panose="02040503050406030204" pitchFamily="18" charset="0"/>
                            <a:cs typeface="Times New Roman" panose="02020603050405020304" pitchFamily="18" charset="0"/>
                          </a:rPr>
                          <m:t>0</m:t>
                        </m:r>
                      </m:sub>
                    </m:sSub>
                    <m:r>
                      <a:rPr lang="en-US" altLang="zh-TW" i="1" dirty="0" smtClean="0">
                        <a:latin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cs typeface="Times New Roman" panose="02020603050405020304" pitchFamily="18" charset="0"/>
                      </a:rPr>
                      <m:t>𝑉</m:t>
                    </m:r>
                    <m:r>
                      <a:rPr lang="en-US" altLang="zh-TW" i="1" dirty="0" smtClean="0">
                        <a:latin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cs typeface="Times New Roman" panose="02020603050405020304" pitchFamily="18" charset="0"/>
                      </a:rPr>
                      <m:t>𝑧</m:t>
                    </m:r>
                    <m:r>
                      <a:rPr lang="en-US" altLang="zh-TW" i="1" dirty="0" smtClean="0">
                        <a:latin typeface="Cambria Math" panose="02040503050406030204" pitchFamily="18" charset="0"/>
                        <a:cs typeface="Times New Roman" panose="02020603050405020304" pitchFamily="18" charset="0"/>
                      </a:rPr>
                      <m:t>)</m:t>
                    </m:r>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(Reference-based)</a:t>
                </a:r>
              </a:p>
              <a:p>
                <a:pPr lvl="1"/>
                <a:r>
                  <a:rPr lang="en-US" altLang="zh-TW" dirty="0">
                    <a:latin typeface="Times New Roman" panose="02020603050405020304" pitchFamily="18" charset="0"/>
                    <a:cs typeface="Times New Roman" panose="02020603050405020304" pitchFamily="18" charset="0"/>
                  </a:rPr>
                  <a:t>The reference can come from consensus reconstruction (3DVA, 3DFlex) or its variants (E2GMM) or from tools such as </a:t>
                </a:r>
                <a:r>
                  <a:rPr lang="en-US" altLang="zh-TW" dirty="0" err="1">
                    <a:latin typeface="Times New Roman" panose="02020603050405020304" pitchFamily="18" charset="0"/>
                    <a:cs typeface="Times New Roman" panose="02020603050405020304" pitchFamily="18" charset="0"/>
                  </a:rPr>
                  <a:t>AlphaFold</a:t>
                </a:r>
                <a:r>
                  <a:rPr lang="en-US" altLang="zh-TW" dirty="0">
                    <a:latin typeface="Times New Roman" panose="02020603050405020304" pitchFamily="18" charset="0"/>
                    <a:cs typeface="Times New Roman" panose="02020603050405020304" pitchFamily="18" charset="0"/>
                  </a:rPr>
                  <a:t> [6] (</a:t>
                </a:r>
                <a:r>
                  <a:rPr lang="en-US" altLang="zh-TW" dirty="0" err="1">
                    <a:latin typeface="Times New Roman" panose="02020603050405020304" pitchFamily="18" charset="0"/>
                    <a:cs typeface="Times New Roman" panose="02020603050405020304" pitchFamily="18" charset="0"/>
                  </a:rPr>
                  <a:t>atomVAE</a:t>
                </a:r>
                <a:r>
                  <a:rPr lang="en-US" altLang="zh-TW" dirty="0">
                    <a:latin typeface="Times New Roman" panose="02020603050405020304" pitchFamily="18" charset="0"/>
                    <a:cs typeface="Times New Roman" panose="02020603050405020304" pitchFamily="18" charset="0"/>
                  </a:rPr>
                  <a:t>)</a:t>
                </a:r>
              </a:p>
              <a:p>
                <a:pPr lvl="1"/>
                <a:r>
                  <a:rPr lang="en-US" altLang="zh-TW" dirty="0">
                    <a:latin typeface="Times New Roman" panose="02020603050405020304" pitchFamily="18" charset="0"/>
                    <a:cs typeface="Times New Roman" panose="02020603050405020304" pitchFamily="18" charset="0"/>
                  </a:rPr>
                  <a:t>Biasing the solution towards a reference can provide a way of ensuring a more reliable and consistent solution</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4"/>
                <a:stretch>
                  <a:fillRect l="-500" t="-1111" r="-556"/>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8</a:t>
            </a:fld>
            <a:endParaRPr lang="zh-TW" altLang="en-US" dirty="0"/>
          </a:p>
        </p:txBody>
      </p:sp>
    </p:spTree>
    <p:extLst>
      <p:ext uri="{BB962C8B-B14F-4D97-AF65-F5344CB8AC3E}">
        <p14:creationId xmlns:p14="http://schemas.microsoft.com/office/powerpoint/2010/main" val="1596826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a:t>1.2 Defining the volume </a:t>
                </a:r>
                <a14:m>
                  <m:oMath xmlns:m="http://schemas.openxmlformats.org/officeDocument/2006/math">
                    <m:r>
                      <a:rPr lang="en-US" altLang="zh-TW" i="1" dirty="0">
                        <a:latin typeface="Cambria Math" panose="02040503050406030204" pitchFamily="18" charset="0"/>
                      </a:rPr>
                      <m:t>𝑉</m:t>
                    </m:r>
                    <m:r>
                      <a:rPr lang="en-US" altLang="zh-TW" i="1" dirty="0">
                        <a:latin typeface="Cambria Math" panose="02040503050406030204" pitchFamily="18" charset="0"/>
                      </a:rPr>
                      <m:t>(</m:t>
                    </m:r>
                    <m:r>
                      <a:rPr lang="en-US" altLang="zh-TW" i="1" dirty="0">
                        <a:latin typeface="Cambria Math" panose="02040503050406030204" pitchFamily="18" charset="0"/>
                      </a:rPr>
                      <m:t>𝑧</m:t>
                    </m:r>
                    <m:r>
                      <a:rPr lang="en-US" altLang="zh-TW" i="1" dirty="0">
                        <a:latin typeface="Cambria Math" panose="02040503050406030204" pitchFamily="18" charset="0"/>
                      </a:rPr>
                      <m:t>)</m:t>
                    </m:r>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3"/>
                <a:stretch>
                  <a:fillRect l="-1389" b="-19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Defining the volume </a:t>
                </a:r>
                <a:r>
                  <a:rPr lang="zh-TW" altLang="en-US" dirty="0">
                    <a:latin typeface="Times New Roman" panose="02020603050405020304" pitchFamily="18" charset="0"/>
                    <a:cs typeface="Times New Roman" panose="02020603050405020304" pitchFamily="18" charset="0"/>
                  </a:rPr>
                  <a:t>𝑉</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𝑧</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parmetrization</a:t>
                </a:r>
                <a:endParaRPr lang="en-US" altLang="zh-TW" dirty="0">
                  <a:latin typeface="Times New Roman" panose="02020603050405020304" pitchFamily="18" charset="0"/>
                  <a:cs typeface="Times New Roman" panose="02020603050405020304" pitchFamily="18" charset="0"/>
                </a:endParaRPr>
              </a:p>
              <a:p>
                <a:pPr lvl="1"/>
                <a:r>
                  <a:rPr lang="en-US" altLang="zh-TW" b="1" dirty="0">
                    <a:latin typeface="Times New Roman" panose="02020603050405020304" pitchFamily="18" charset="0"/>
                    <a:cs typeface="Times New Roman" panose="02020603050405020304" pitchFamily="18" charset="0"/>
                  </a:rPr>
                  <a:t>Explicit 3D Map parametrization</a:t>
                </a:r>
                <a:r>
                  <a:rPr lang="en-US" altLang="zh-TW" dirty="0">
                    <a:latin typeface="Times New Roman" panose="02020603050405020304" pitchFamily="18" charset="0"/>
                    <a:cs typeface="Times New Roman" panose="02020603050405020304" pitchFamily="18" charset="0"/>
                  </a:rPr>
                  <a:t>. Estimate of the electrostatic potential at every location of a discretized 3D-space</a:t>
                </a:r>
                <a:endParaRPr lang="en-US" altLang="zh-TW" b="0" i="0" dirty="0">
                  <a:latin typeface="Cambria Math" panose="02040503050406030204" pitchFamily="18" charset="0"/>
                  <a:cs typeface="Times New Roman" panose="02020603050405020304" pitchFamily="18" charset="0"/>
                </a:endParaRPr>
              </a:p>
              <a:p>
                <a:pPr lvl="2"/>
                <a14:m>
                  <m:oMath xmlns:m="http://schemas.openxmlformats.org/officeDocument/2006/math">
                    <m:r>
                      <m:rPr>
                        <m:sty m:val="p"/>
                      </m:rPr>
                      <a:rPr lang="en-US" altLang="zh-TW" b="0" i="0" smtClean="0">
                        <a:latin typeface="Cambria Math" panose="02040503050406030204" pitchFamily="18" charset="0"/>
                        <a:cs typeface="Times New Roman" panose="02020603050405020304" pitchFamily="18" charset="0"/>
                      </a:rPr>
                      <m:t>V</m:t>
                    </m:r>
                    <m:d>
                      <m:dPr>
                        <m:ctrlPr>
                          <a:rPr lang="en-US" altLang="zh-TW" b="0" i="1" smtClean="0">
                            <a:latin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cs typeface="Times New Roman" panose="02020603050405020304" pitchFamily="18" charset="0"/>
                          </a:rPr>
                          <m:t>𝑧</m:t>
                        </m:r>
                      </m:e>
                    </m:d>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𝑅</m:t>
                        </m:r>
                      </m:e>
                      <m:sup>
                        <m:sSup>
                          <m:sSup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𝐷</m:t>
                            </m:r>
                          </m:e>
                          <m:sup>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3</m:t>
                            </m:r>
                          </m:sup>
                        </m:sSup>
                      </m:sup>
                    </m:sSup>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𝑅</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𝑉</m:t>
                        </m:r>
                      </m:e>
                    </m:acc>
                    <m:r>
                      <a:rPr lang="en-US" altLang="zh-TW" b="0" i="1" smtClean="0">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𝑧</m:t>
                    </m:r>
                    <m:r>
                      <a:rPr lang="en-US" altLang="zh-TW" b="0" i="1" smtClean="0">
                        <a:latin typeface="Cambria Math" panose="02040503050406030204" pitchFamily="18" charset="0"/>
                        <a:cs typeface="Times New Roman" panose="02020603050405020304" pitchFamily="18" charset="0"/>
                      </a:rPr>
                      <m:t>)∈</m:t>
                    </m:r>
                    <m:sSup>
                      <m:sSup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𝑅</m:t>
                        </m:r>
                      </m:e>
                      <m:sup>
                        <m:sSup>
                          <m:sSup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𝐷</m:t>
                            </m:r>
                          </m:e>
                          <m:sup>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3</m:t>
                            </m:r>
                          </m:sup>
                        </m:sSup>
                      </m:sup>
                    </m:s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𝐶</m:t>
                    </m:r>
                  </m:oMath>
                </a14:m>
                <a:r>
                  <a:rPr lang="en-US" altLang="zh-TW" dirty="0">
                    <a:latin typeface="Times New Roman" panose="02020603050405020304" pitchFamily="18" charset="0"/>
                    <a:cs typeface="Times New Roman" panose="02020603050405020304" pitchFamily="18" charset="0"/>
                  </a:rPr>
                  <a:t> is a function</a:t>
                </a:r>
              </a:p>
              <a:p>
                <a:pPr lvl="2"/>
                <a:r>
                  <a:rPr lang="en-US" altLang="zh-TW" dirty="0" err="1">
                    <a:latin typeface="Times New Roman" panose="02020603050405020304" pitchFamily="18" charset="0"/>
                    <a:cs typeface="Times New Roman" panose="02020603050405020304" pitchFamily="18" charset="0"/>
                  </a:rPr>
                  <a:t>Relion</a:t>
                </a:r>
                <a:r>
                  <a:rPr lang="en-US" altLang="zh-TW" dirty="0">
                    <a:latin typeface="Times New Roman" panose="02020603050405020304" pitchFamily="18" charset="0"/>
                    <a:cs typeface="Times New Roman" panose="02020603050405020304" pitchFamily="18" charset="0"/>
                  </a:rPr>
                  <a:t> in Fourier space. </a:t>
                </a:r>
                <a:r>
                  <a:rPr lang="en-US" altLang="zh-TW" dirty="0" err="1">
                    <a:latin typeface="Times New Roman" panose="02020603050405020304" pitchFamily="18" charset="0"/>
                    <a:cs typeface="Times New Roman" panose="02020603050405020304" pitchFamily="18" charset="0"/>
                  </a:rPr>
                  <a:t>CryoPoseNet</a:t>
                </a:r>
                <a:r>
                  <a:rPr lang="en-US" altLang="zh-TW" dirty="0">
                    <a:latin typeface="Times New Roman" panose="02020603050405020304" pitchFamily="18" charset="0"/>
                    <a:cs typeface="Times New Roman" panose="02020603050405020304" pitchFamily="18" charset="0"/>
                  </a:rPr>
                  <a:t> and 3DFlex in image space (</a:t>
                </a:r>
                <a14:m>
                  <m:oMath xmlns:m="http://schemas.openxmlformats.org/officeDocument/2006/math">
                    <m:r>
                      <m:rPr>
                        <m:sty m:val="p"/>
                      </m:rPr>
                      <a:rPr lang="en-US" altLang="zh-TW">
                        <a:latin typeface="Cambria Math" panose="02040503050406030204" pitchFamily="18" charset="0"/>
                        <a:cs typeface="Times New Roman" panose="02020603050405020304" pitchFamily="18" charset="0"/>
                      </a:rPr>
                      <m:t>V</m:t>
                    </m:r>
                    <m:d>
                      <m:dPr>
                        <m:ctrlPr>
                          <a:rPr lang="en-US" altLang="zh-TW" i="1">
                            <a:latin typeface="Cambria Math" panose="02040503050406030204" pitchFamily="18" charset="0"/>
                            <a:cs typeface="Times New Roman" panose="02020603050405020304" pitchFamily="18" charset="0"/>
                          </a:rPr>
                        </m:ctrlPr>
                      </m:dPr>
                      <m:e>
                        <m:r>
                          <a:rPr lang="en-US" altLang="zh-TW" i="1">
                            <a:latin typeface="Cambria Math" panose="02040503050406030204" pitchFamily="18" charset="0"/>
                            <a:cs typeface="Times New Roman" panose="02020603050405020304" pitchFamily="18" charset="0"/>
                          </a:rPr>
                          <m:t>𝑧</m:t>
                        </m:r>
                      </m:e>
                    </m:d>
                    <m:r>
                      <a:rPr lang="en-US" altLang="zh-TW" b="0" i="1" smtClean="0">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𝑓</m:t>
                    </m:r>
                    <m:r>
                      <a:rPr lang="en-US" altLang="zh-TW" b="0" i="1" smtClean="0">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𝑈</m:t>
                    </m:r>
                    <m:d>
                      <m:dPr>
                        <m:ctrlPr>
                          <a:rPr lang="en-US" altLang="zh-TW" b="0" i="1" smtClean="0">
                            <a:latin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cs typeface="Times New Roman" panose="02020603050405020304" pitchFamily="18" charset="0"/>
                          </a:rPr>
                          <m:t>𝑧</m:t>
                        </m:r>
                      </m:e>
                    </m:d>
                    <m:r>
                      <a:rPr lang="en-US" altLang="zh-TW" b="0" i="1" smtClean="0">
                        <a:latin typeface="Cambria Math" panose="02040503050406030204" pitchFamily="18" charset="0"/>
                        <a:cs typeface="Times New Roman" panose="02020603050405020304" pitchFamily="18" charset="0"/>
                      </a:rPr>
                      <m:t>,</m:t>
                    </m:r>
                    <m:sSub>
                      <m:sSubPr>
                        <m:ctrlPr>
                          <a:rPr lang="en-US" altLang="zh-TW" i="1" dirty="0" smtClean="0">
                            <a:solidFill>
                              <a:srgbClr val="FF0000"/>
                            </a:solidFill>
                            <a:latin typeface="Cambria Math" panose="02040503050406030204" pitchFamily="18" charset="0"/>
                            <a:cs typeface="Times New Roman" panose="02020603050405020304" pitchFamily="18" charset="0"/>
                          </a:rPr>
                        </m:ctrlPr>
                      </m:sSubPr>
                      <m:e>
                        <m:r>
                          <a:rPr lang="en-US" altLang="zh-TW" i="1" dirty="0">
                            <a:solidFill>
                              <a:srgbClr val="FF0000"/>
                            </a:solidFill>
                            <a:latin typeface="Cambria Math" panose="02040503050406030204" pitchFamily="18" charset="0"/>
                            <a:cs typeface="Times New Roman" panose="02020603050405020304" pitchFamily="18" charset="0"/>
                          </a:rPr>
                          <m:t>𝑉</m:t>
                        </m:r>
                      </m:e>
                      <m:sub>
                        <m:r>
                          <a:rPr lang="en-US" altLang="zh-TW" i="1" dirty="0">
                            <a:solidFill>
                              <a:srgbClr val="FF0000"/>
                            </a:solidFill>
                            <a:latin typeface="Cambria Math" panose="02040503050406030204" pitchFamily="18" charset="0"/>
                            <a:cs typeface="Times New Roman" panose="02020603050405020304" pitchFamily="18" charset="0"/>
                          </a:rPr>
                          <m:t>0</m:t>
                        </m:r>
                      </m:sub>
                    </m:sSub>
                    <m:r>
                      <a:rPr lang="en-US" altLang="zh-TW" b="0" i="1" smtClean="0">
                        <a:latin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a:t>
                </a:r>
              </a:p>
              <a:p>
                <a:pPr lvl="1"/>
                <a:r>
                  <a:rPr lang="en-US" altLang="zh-TW" b="1" dirty="0">
                    <a:latin typeface="Times New Roman" panose="02020603050405020304" pitchFamily="18" charset="0"/>
                    <a:cs typeface="Times New Roman" panose="02020603050405020304" pitchFamily="18" charset="0"/>
                  </a:rPr>
                  <a:t>Implicit 3D Map parametrization. </a:t>
                </a:r>
                <a:r>
                  <a:rPr lang="en-US" altLang="zh-TW" dirty="0">
                    <a:latin typeface="Times New Roman" panose="02020603050405020304" pitchFamily="18" charset="0"/>
                    <a:cs typeface="Times New Roman" panose="02020603050405020304" pitchFamily="18" charset="0"/>
                  </a:rPr>
                  <a:t>Represent the volume as a function on a continuous infinite domain, and one cannot explicitly maintain the values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𝑉</m:t>
                    </m:r>
                    <m:r>
                      <a:rPr lang="en-US" altLang="zh-TW" i="1" dirty="0" smtClean="0">
                        <a:latin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cs typeface="Times New Roman" panose="02020603050405020304" pitchFamily="18" charset="0"/>
                      </a:rPr>
                      <m:t>𝑧</m:t>
                    </m:r>
                    <m:r>
                      <a:rPr lang="en-US" altLang="zh-TW" i="1" dirty="0" smtClean="0">
                        <a:latin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 takes on its domain </a:t>
                </a:r>
              </a:p>
              <a:p>
                <a:pPr lvl="2"/>
                <a14:m>
                  <m:oMath xmlns:m="http://schemas.openxmlformats.org/officeDocument/2006/math">
                    <m:r>
                      <m:rPr>
                        <m:sty m:val="p"/>
                      </m:rPr>
                      <a:rPr lang="en-US" altLang="zh-TW">
                        <a:latin typeface="Cambria Math" panose="02040503050406030204" pitchFamily="18" charset="0"/>
                        <a:cs typeface="Times New Roman" panose="02020603050405020304" pitchFamily="18" charset="0"/>
                      </a:rPr>
                      <m:t>V</m:t>
                    </m:r>
                    <m:d>
                      <m:dPr>
                        <m:ctrlPr>
                          <a:rPr lang="en-US" altLang="zh-TW" i="1">
                            <a:latin typeface="Cambria Math" panose="02040503050406030204" pitchFamily="18" charset="0"/>
                            <a:cs typeface="Times New Roman" panose="02020603050405020304" pitchFamily="18" charset="0"/>
                          </a:rPr>
                        </m:ctrlPr>
                      </m:dPr>
                      <m:e>
                        <m:r>
                          <a:rPr lang="en-US" altLang="zh-TW" i="1">
                            <a:latin typeface="Cambria Math" panose="02040503050406030204" pitchFamily="18" charset="0"/>
                            <a:cs typeface="Times New Roman" panose="02020603050405020304" pitchFamily="18" charset="0"/>
                          </a:rPr>
                          <m:t>𝑧</m:t>
                        </m:r>
                      </m:e>
                    </m:d>
                    <m:r>
                      <a:rPr lang="en-US" altLang="zh-TW"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zh-TW" altLang="en-US" b="0" i="1" smtClean="0">
                                <a:latin typeface="Cambria Math" panose="02040503050406030204" pitchFamily="18" charset="0"/>
                                <a:ea typeface="Cambria Math" panose="02040503050406030204" pitchFamily="18" charset="0"/>
                                <a:cs typeface="Times New Roman" panose="02020603050405020304" pitchFamily="18" charset="0"/>
                              </a:rPr>
                              <m:t>𝜃</m:t>
                            </m:r>
                          </m:sub>
                        </m:sSub>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zh-TW" altLang="en-US" i="1">
                            <a:latin typeface="Cambria Math" panose="02040503050406030204" pitchFamily="18" charset="0"/>
                            <a:ea typeface="Cambria Math" panose="02040503050406030204" pitchFamily="18" charset="0"/>
                            <a:cs typeface="Times New Roman" panose="02020603050405020304" pitchFamily="18" charset="0"/>
                          </a:rPr>
                          <m:t>𝜃</m:t>
                        </m:r>
                        <m:r>
                          <a:rPr lang="zh-TW" altLang="en-US" i="1" smtClean="0">
                            <a:latin typeface="Cambria Math" panose="02040503050406030204" pitchFamily="18" charset="0"/>
                            <a:ea typeface="Cambria Math" panose="02040503050406030204" pitchFamily="18" charset="0"/>
                            <a:cs typeface="Times New Roman" panose="02020603050405020304" pitchFamily="18" charset="0"/>
                          </a:rPr>
                          <m:t>∈∅</m:t>
                        </m:r>
                      </m:e>
                    </m:d>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zh-TW" alt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is a finite-dimensional space</a:t>
                </a:r>
              </a:p>
              <a:p>
                <a:pPr lvl="2"/>
                <a:r>
                  <a:rPr lang="en-US" altLang="zh-TW" u="sng" dirty="0">
                    <a:latin typeface="Times New Roman" panose="02020603050405020304" pitchFamily="18" charset="0"/>
                    <a:cs typeface="Times New Roman" panose="02020603050405020304" pitchFamily="18" charset="0"/>
                  </a:rPr>
                  <a:t>Implicit 3D Map parametrization with a Neural Network</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CryoDRGN</a:t>
                </a:r>
                <a:r>
                  <a:rPr lang="en-US" altLang="zh-TW" dirty="0">
                    <a:latin typeface="Times New Roman" panose="02020603050405020304" pitchFamily="18" charset="0"/>
                    <a:cs typeface="Times New Roman" panose="02020603050405020304" pitchFamily="18" charset="0"/>
                  </a:rPr>
                  <a:t> represents </a:t>
                </a:r>
                <a14:m>
                  <m:oMath xmlns:m="http://schemas.openxmlformats.org/officeDocument/2006/math">
                    <m:r>
                      <a:rPr lang="en-US" altLang="zh-TW" i="1" dirty="0">
                        <a:latin typeface="Cambria Math" panose="02040503050406030204" pitchFamily="18" charset="0"/>
                        <a:cs typeface="Times New Roman" panose="02020603050405020304" pitchFamily="18" charset="0"/>
                      </a:rPr>
                      <m:t>𝑉</m:t>
                    </m:r>
                    <m:r>
                      <a:rPr lang="en-US" altLang="zh-TW" i="1" dirty="0">
                        <a:latin typeface="Cambria Math" panose="02040503050406030204" pitchFamily="18" charset="0"/>
                        <a:cs typeface="Times New Roman" panose="02020603050405020304" pitchFamily="18" charset="0"/>
                      </a:rPr>
                      <m:t>(</m:t>
                    </m:r>
                    <m:r>
                      <a:rPr lang="en-US" altLang="zh-TW" i="1" dirty="0">
                        <a:latin typeface="Cambria Math" panose="02040503050406030204" pitchFamily="18" charset="0"/>
                        <a:cs typeface="Times New Roman" panose="02020603050405020304" pitchFamily="18" charset="0"/>
                      </a:rPr>
                      <m:t>𝑧</m:t>
                    </m:r>
                    <m:r>
                      <a:rPr lang="en-US" altLang="zh-TW" i="1" dirty="0">
                        <a:latin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cs typeface="Times New Roman" panose="02020603050405020304" pitchFamily="18" charset="0"/>
                  </a:rPr>
                  <a:t> as a function of a three-dimensional vector. </a:t>
                </a:r>
                <a14:m>
                  <m:oMath xmlns:m="http://schemas.openxmlformats.org/officeDocument/2006/math">
                    <m:r>
                      <a:rPr lang="zh-TW" altLang="en-US" i="1">
                        <a:latin typeface="Cambria Math" panose="02040503050406030204" pitchFamily="18" charset="0"/>
                        <a:ea typeface="Cambria Math" panose="02040503050406030204" pitchFamily="18" charset="0"/>
                        <a:cs typeface="Times New Roman" panose="02020603050405020304" pitchFamily="18" charset="0"/>
                      </a:rPr>
                      <m:t>𝜃</m:t>
                    </m:r>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is the weight of the neural network</a:t>
                </a:r>
              </a:p>
              <a:p>
                <a:pPr lvl="2"/>
                <a:r>
                  <a:rPr lang="pt-BR" altLang="zh-TW" u="sng" dirty="0">
                    <a:latin typeface="Times New Roman" panose="02020603050405020304" pitchFamily="18" charset="0"/>
                    <a:cs typeface="Times New Roman" panose="02020603050405020304" pitchFamily="18" charset="0"/>
                  </a:rPr>
                  <a:t>Volumes as Atom Coordinates. </a:t>
                </a:r>
                <a14:m>
                  <m:oMath xmlns:m="http://schemas.openxmlformats.org/officeDocument/2006/math">
                    <m:r>
                      <a:rPr lang="zh-TW" altLang="en-US" i="1" smtClean="0">
                        <a:latin typeface="Cambria Math" panose="02040503050406030204" pitchFamily="18" charset="0"/>
                        <a:ea typeface="Cambria Math" panose="02040503050406030204" pitchFamily="18" charset="0"/>
                        <a:cs typeface="Times New Roman" panose="02020603050405020304" pitchFamily="18" charset="0"/>
                      </a:rPr>
                      <m:t>𝜃</m:t>
                    </m:r>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have physical meaning in E2GMM, </a:t>
                </a:r>
                <a:r>
                  <a:rPr lang="en-US" altLang="zh-TW" dirty="0" err="1">
                    <a:latin typeface="Times New Roman" panose="02020603050405020304" pitchFamily="18" charset="0"/>
                    <a:cs typeface="Times New Roman" panose="02020603050405020304" pitchFamily="18" charset="0"/>
                  </a:rPr>
                  <a:t>CryoFold</a:t>
                </a:r>
                <a:r>
                  <a:rPr lang="en-US" altLang="zh-TW" dirty="0">
                    <a:latin typeface="Times New Roman" panose="02020603050405020304" pitchFamily="18" charset="0"/>
                    <a:cs typeface="Times New Roman" panose="02020603050405020304" pitchFamily="18" charset="0"/>
                  </a:rPr>
                  <a:t> and </a:t>
                </a:r>
                <a:r>
                  <a:rPr lang="en-US" altLang="zh-TW" dirty="0" err="1">
                    <a:latin typeface="Times New Roman" panose="02020603050405020304" pitchFamily="18" charset="0"/>
                    <a:cs typeface="Times New Roman" panose="02020603050405020304" pitchFamily="18" charset="0"/>
                  </a:rPr>
                  <a:t>atomVAE</a:t>
                </a:r>
                <a:r>
                  <a:rPr lang="zh-TW" altLang="en-US" dirty="0">
                    <a:latin typeface="Times New Roman" panose="02020603050405020304" pitchFamily="18" charset="0"/>
                    <a:cs typeface="Times New Roman" panose="02020603050405020304" pitchFamily="18" charset="0"/>
                  </a:rPr>
                  <a:t> </a:t>
                </a:r>
                <a:endParaRPr lang="zh-TW" altLang="en-US" u="sng"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4"/>
                <a:stretch>
                  <a:fillRect l="-500" t="-1235" r="-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9</a:t>
            </a:fld>
            <a:endParaRPr lang="zh-TW" altLang="en-US" dirty="0"/>
          </a:p>
        </p:txBody>
      </p:sp>
      <p:pic>
        <p:nvPicPr>
          <p:cNvPr id="5" name="圖片 4"/>
          <p:cNvPicPr>
            <a:picLocks noChangeAspect="1"/>
          </p:cNvPicPr>
          <p:nvPr/>
        </p:nvPicPr>
        <p:blipFill>
          <a:blip r:embed="rId5"/>
          <a:stretch>
            <a:fillRect/>
          </a:stretch>
        </p:blipFill>
        <p:spPr>
          <a:xfrm>
            <a:off x="3791744" y="5441163"/>
            <a:ext cx="4102885" cy="915188"/>
          </a:xfrm>
          <a:prstGeom prst="rect">
            <a:avLst/>
          </a:prstGeom>
        </p:spPr>
      </p:pic>
    </p:spTree>
    <p:extLst>
      <p:ext uri="{BB962C8B-B14F-4D97-AF65-F5344CB8AC3E}">
        <p14:creationId xmlns:p14="http://schemas.microsoft.com/office/powerpoint/2010/main" val="21805136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原創">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
  <TotalTime>447097</TotalTime>
  <Words>4754</Words>
  <Application>Microsoft Office PowerPoint</Application>
  <PresentationFormat>寬螢幕</PresentationFormat>
  <Paragraphs>368</Paragraphs>
  <Slides>36</Slides>
  <Notes>26</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36</vt:i4>
      </vt:variant>
    </vt:vector>
  </HeadingPairs>
  <TitlesOfParts>
    <vt:vector size="53" baseType="lpstr">
      <vt:lpstr>Arial Unicode MS</vt:lpstr>
      <vt:lpstr>STXingkai</vt:lpstr>
      <vt:lpstr>超世紀波卡體一空陰</vt:lpstr>
      <vt:lpstr>新細明體</vt:lpstr>
      <vt:lpstr>標楷體</vt:lpstr>
      <vt:lpstr>Arial</vt:lpstr>
      <vt:lpstr>Berlin Sans FB Demi</vt:lpstr>
      <vt:lpstr>Bookman Old Style</vt:lpstr>
      <vt:lpstr>Britannic Bold</vt:lpstr>
      <vt:lpstr>Brush Script MT</vt:lpstr>
      <vt:lpstr>Calibri</vt:lpstr>
      <vt:lpstr>Cambria Math</vt:lpstr>
      <vt:lpstr>Gill Sans MT</vt:lpstr>
      <vt:lpstr>Times New Roman</vt:lpstr>
      <vt:lpstr>Wingdings</vt:lpstr>
      <vt:lpstr>Wingdings 3</vt:lpstr>
      <vt:lpstr>原創</vt:lpstr>
      <vt:lpstr>Deep Generative Modeling for Volume Reconstruction in Cryo-Electron Microscopy</vt:lpstr>
      <vt:lpstr>0. From snapshot to dynamic movie - Cryo-EM in structural biology </vt:lpstr>
      <vt:lpstr>0. Generative modeling</vt:lpstr>
      <vt:lpstr>0. Image formation model</vt:lpstr>
      <vt:lpstr>0. Challenges</vt:lpstr>
      <vt:lpstr>1. Generative modeling for cryo-EM</vt:lpstr>
      <vt:lpstr>1.1 The Conformation Variable z</vt:lpstr>
      <vt:lpstr>1.2 Defining the volume V(z)</vt:lpstr>
      <vt:lpstr>1.2 Defining the volume V(z)</vt:lpstr>
      <vt:lpstr>1.3 Complexity and Implementation</vt:lpstr>
      <vt:lpstr>PowerPoint 簡報</vt:lpstr>
      <vt:lpstr>2. Inference</vt:lpstr>
      <vt:lpstr>2. Evidence Lower Bound (ELBO)</vt:lpstr>
      <vt:lpstr>2. Evidence Lower Bound (ELBO)</vt:lpstr>
      <vt:lpstr>2. Inference Methods Based on an ELBO</vt:lpstr>
      <vt:lpstr>2.1 Expectation-maximization (EM) Algorithm</vt:lpstr>
      <vt:lpstr>2.2 Modal EM algorithm</vt:lpstr>
      <vt:lpstr>2.3 Variational EM algorithm</vt:lpstr>
      <vt:lpstr>2.3 Variational EM algorithm</vt:lpstr>
      <vt:lpstr>2.4 Introducing Amortized Inference</vt:lpstr>
      <vt:lpstr>2.4 Introducing Amortized Inference</vt:lpstr>
      <vt:lpstr>2.4 Introducing Amortized Inference</vt:lpstr>
      <vt:lpstr>PowerPoint 簡報</vt:lpstr>
      <vt:lpstr>3. Discussion</vt:lpstr>
      <vt:lpstr>3. Discussion</vt:lpstr>
      <vt:lpstr>Conclusion</vt:lpstr>
      <vt:lpstr>Reference</vt:lpstr>
      <vt:lpstr>Appendix</vt:lpstr>
      <vt:lpstr>Generative and Discriminative Models for Classiﬁcation</vt:lpstr>
      <vt:lpstr>Expectation-Maximization </vt:lpstr>
      <vt:lpstr>Expectation-Maximization </vt:lpstr>
      <vt:lpstr>3D Refinement and Classification</vt:lpstr>
      <vt:lpstr>3D Refinement and Classification</vt:lpstr>
      <vt:lpstr>Variational inference</vt:lpstr>
      <vt:lpstr>2.5 Generative Adversarial Networks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arryz</dc:creator>
  <cp:lastModifiedBy>phonchi</cp:lastModifiedBy>
  <cp:revision>6019</cp:revision>
  <cp:lastPrinted>2022-02-09T07:22:35Z</cp:lastPrinted>
  <dcterms:created xsi:type="dcterms:W3CDTF">2008-09-09T01:56:11Z</dcterms:created>
  <dcterms:modified xsi:type="dcterms:W3CDTF">2022-02-09T14:54:28Z</dcterms:modified>
</cp:coreProperties>
</file>